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0"/>
  </p:notesMasterIdLst>
  <p:sldIdLst>
    <p:sldId id="256" r:id="rId2"/>
    <p:sldId id="257" r:id="rId3"/>
    <p:sldId id="380" r:id="rId4"/>
    <p:sldId id="388" r:id="rId5"/>
    <p:sldId id="391" r:id="rId6"/>
    <p:sldId id="394" r:id="rId7"/>
    <p:sldId id="397" r:id="rId8"/>
    <p:sldId id="392" r:id="rId9"/>
    <p:sldId id="371" r:id="rId10"/>
    <p:sldId id="271" r:id="rId11"/>
    <p:sldId id="410" r:id="rId12"/>
    <p:sldId id="396" r:id="rId13"/>
    <p:sldId id="395" r:id="rId14"/>
    <p:sldId id="393" r:id="rId15"/>
    <p:sldId id="372" r:id="rId16"/>
    <p:sldId id="382" r:id="rId17"/>
    <p:sldId id="398" r:id="rId18"/>
    <p:sldId id="399" r:id="rId19"/>
    <p:sldId id="401" r:id="rId20"/>
    <p:sldId id="400" r:id="rId21"/>
    <p:sldId id="387" r:id="rId22"/>
    <p:sldId id="404" r:id="rId23"/>
    <p:sldId id="405" r:id="rId24"/>
    <p:sldId id="406" r:id="rId25"/>
    <p:sldId id="374" r:id="rId26"/>
    <p:sldId id="369" r:id="rId27"/>
    <p:sldId id="370" r:id="rId28"/>
    <p:sldId id="307"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タイトル" id="{03820061-E3CC-42A9-8330-98D9C26F3D1D}">
          <p14:sldIdLst>
            <p14:sldId id="256"/>
            <p14:sldId id="257"/>
          </p14:sldIdLst>
        </p14:section>
        <p14:section name="はじめに" id="{0598FECD-E93F-4FFB-AFEE-5DE91CA5738F}">
          <p14:sldIdLst>
            <p14:sldId id="380"/>
            <p14:sldId id="388"/>
            <p14:sldId id="391"/>
            <p14:sldId id="394"/>
            <p14:sldId id="397"/>
            <p14:sldId id="392"/>
          </p14:sldIdLst>
        </p14:section>
        <p14:section name="要素技術" id="{EE83B1E2-0330-4337-AB88-FC9E9652B20E}">
          <p14:sldIdLst>
            <p14:sldId id="371"/>
            <p14:sldId id="271"/>
            <p14:sldId id="410"/>
            <p14:sldId id="396"/>
            <p14:sldId id="395"/>
            <p14:sldId id="393"/>
          </p14:sldIdLst>
        </p14:section>
        <p14:section name="問題" id="{5DF14365-912A-421F-88AF-4ABB7DE19D81}">
          <p14:sldIdLst>
            <p14:sldId id="372"/>
          </p14:sldIdLst>
        </p14:section>
        <p14:section name="実験" id="{C2EA450A-6529-4ED3-82D8-59D81AEA30EC}">
          <p14:sldIdLst>
            <p14:sldId id="382"/>
            <p14:sldId id="398"/>
            <p14:sldId id="399"/>
            <p14:sldId id="401"/>
            <p14:sldId id="400"/>
            <p14:sldId id="387"/>
            <p14:sldId id="404"/>
            <p14:sldId id="405"/>
            <p14:sldId id="406"/>
          </p14:sldIdLst>
        </p14:section>
        <p14:section name="まとめ" id="{5FBA91C0-6D67-487B-815A-0984769D4D87}">
          <p14:sldIdLst>
            <p14:sldId id="374"/>
            <p14:sldId id="369"/>
            <p14:sldId id="370"/>
            <p14:sldId id="307"/>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tsuya Sugiyama" initials="TS" lastIdx="1" clrIdx="0">
    <p:extLst>
      <p:ext uri="{19B8F6BF-5375-455C-9EA6-DF929625EA0E}">
        <p15:presenceInfo xmlns:p15="http://schemas.microsoft.com/office/powerpoint/2012/main" userId="Tatsuya Sugiyam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231A"/>
    <a:srgbClr val="EDA233"/>
    <a:srgbClr val="E48312"/>
    <a:srgbClr val="E7E7E7"/>
    <a:srgbClr val="EFC130"/>
    <a:srgbClr val="FFFFFF"/>
    <a:srgbClr val="EF9B35"/>
    <a:srgbClr val="639729"/>
    <a:srgbClr val="404040"/>
    <a:srgbClr val="A791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660B408-B3CF-4A94-85FC-2B1E0A45F4A2}" styleName="濃色スタイル 2 - アクセント 1/アクセント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67" autoAdjust="0"/>
    <p:restoredTop sz="75668" autoAdjust="0"/>
  </p:normalViewPr>
  <p:slideViewPr>
    <p:cSldViewPr snapToGrid="0">
      <p:cViewPr varScale="1">
        <p:scale>
          <a:sx n="86" d="100"/>
          <a:sy n="86" d="100"/>
        </p:scale>
        <p:origin x="2196" y="96"/>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50FAFA-3A1B-48CF-91FE-AA87330BE1CA}" type="datetimeFigureOut">
              <a:rPr kumimoji="1" lang="ja-JP" altLang="en-US" smtClean="0"/>
              <a:t>2022/8/8</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0587E7-E4E0-444A-8778-95544D215363}" type="slidenum">
              <a:rPr kumimoji="1" lang="ja-JP" altLang="en-US" smtClean="0"/>
              <a:t>‹#›</a:t>
            </a:fld>
            <a:endParaRPr kumimoji="1" lang="ja-JP" altLang="en-US"/>
          </a:p>
        </p:txBody>
      </p:sp>
    </p:spTree>
    <p:extLst>
      <p:ext uri="{BB962C8B-B14F-4D97-AF65-F5344CB8AC3E}">
        <p14:creationId xmlns:p14="http://schemas.microsoft.com/office/powerpoint/2010/main" val="101500430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 近年，機械学習の発展を背景に人工知能が注目を浴びています</a:t>
            </a:r>
          </a:p>
          <a:p>
            <a:r>
              <a:rPr kumimoji="1" lang="ja-JP" altLang="en-US" dirty="0"/>
              <a:t>  </a:t>
            </a:r>
            <a:r>
              <a:rPr kumimoji="1" lang="en-US" altLang="ja-JP" dirty="0"/>
              <a:t>AI </a:t>
            </a:r>
            <a:r>
              <a:rPr kumimoji="1" lang="ja-JP" altLang="en-US" dirty="0"/>
              <a:t>は単純なパターン認識では人間を凌駕する一方で，人間の情緒や感性に関する分野，特に人間の創作物への </a:t>
            </a:r>
            <a:r>
              <a:rPr kumimoji="1" lang="en-US" altLang="ja-JP" dirty="0"/>
              <a:t>AI </a:t>
            </a:r>
            <a:r>
              <a:rPr kumimoji="1" lang="ja-JP" altLang="en-US" dirty="0"/>
              <a:t>の適用はいまだ困難である．</a:t>
            </a:r>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3</a:t>
            </a:fld>
            <a:endParaRPr kumimoji="1" lang="ja-JP" altLang="en-US"/>
          </a:p>
        </p:txBody>
      </p:sp>
    </p:spTree>
    <p:extLst>
      <p:ext uri="{BB962C8B-B14F-4D97-AF65-F5344CB8AC3E}">
        <p14:creationId xmlns:p14="http://schemas.microsoft.com/office/powerpoint/2010/main" val="23270647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次に実験に利用するデータセットです．</a:t>
            </a:r>
            <a:endParaRPr kumimoji="1" lang="en-US" altLang="ja-JP" dirty="0"/>
          </a:p>
          <a:p>
            <a:r>
              <a:rPr kumimoji="1" lang="ja-JP" altLang="en-US" dirty="0"/>
              <a:t>本研究では </a:t>
            </a:r>
            <a:r>
              <a:rPr kumimoji="1" lang="en-US" altLang="ja-JP" dirty="0"/>
              <a:t>Google </a:t>
            </a:r>
            <a:r>
              <a:rPr kumimoji="1" lang="ja-JP" altLang="en-US" dirty="0"/>
              <a:t>が公開する描き順データセット</a:t>
            </a:r>
            <a:r>
              <a:rPr kumimoji="1" lang="en-US" altLang="ja-JP" dirty="0"/>
              <a:t>Quick Draw </a:t>
            </a:r>
            <a:r>
              <a:rPr kumimoji="1" lang="ja-JP" altLang="en-US" dirty="0"/>
              <a:t>を使用しました．</a:t>
            </a:r>
            <a:endParaRPr kumimoji="1" lang="en-US" altLang="ja-JP" dirty="0"/>
          </a:p>
          <a:p>
            <a:endParaRPr kumimoji="1" lang="en-US" altLang="ja-JP" dirty="0"/>
          </a:p>
          <a:p>
            <a:r>
              <a:rPr kumimoji="1" lang="ja-JP" altLang="en-US" dirty="0"/>
              <a:t>このデータセットは ゲームのプレイヤーによって提供され，</a:t>
            </a:r>
            <a:endParaRPr kumimoji="1" lang="en-US" altLang="ja-JP" dirty="0"/>
          </a:p>
          <a:p>
            <a:r>
              <a:rPr kumimoji="1" lang="ja-JP" altLang="en-US" dirty="0"/>
              <a:t>その内容は多くのカテゴリとデータ数を含みます．</a:t>
            </a:r>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13</a:t>
            </a:fld>
            <a:endParaRPr kumimoji="1" lang="ja-JP" altLang="en-US"/>
          </a:p>
        </p:txBody>
      </p:sp>
    </p:spTree>
    <p:extLst>
      <p:ext uri="{BB962C8B-B14F-4D97-AF65-F5344CB8AC3E}">
        <p14:creationId xmlns:p14="http://schemas.microsoft.com/office/powerpoint/2010/main" val="179359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ここでデータセットに含まれるスケッチを表す行列について説明します．</a:t>
            </a:r>
            <a:endParaRPr kumimoji="1" lang="en-US" altLang="ja-JP" dirty="0"/>
          </a:p>
          <a:p>
            <a:r>
              <a:rPr kumimoji="1" lang="ja-JP" altLang="en-US" dirty="0"/>
              <a:t>スケッチの行列は</a:t>
            </a:r>
            <a:r>
              <a:rPr kumimoji="1" lang="en-US" altLang="ja-JP" dirty="0"/>
              <a:t>nx3</a:t>
            </a:r>
            <a:r>
              <a:rPr kumimoji="1" lang="ja-JP" altLang="en-US" dirty="0"/>
              <a:t>の行列です．</a:t>
            </a:r>
            <a:endParaRPr kumimoji="1" lang="en-US" altLang="ja-JP" dirty="0"/>
          </a:p>
          <a:p>
            <a:r>
              <a:rPr kumimoji="1" lang="ja-JP" altLang="en-US" dirty="0"/>
              <a:t>単位時間あたりの平面の移動量</a:t>
            </a:r>
            <a:r>
              <a:rPr kumimoji="1" lang="en-US" altLang="ja-JP" dirty="0"/>
              <a:t>X,Y</a:t>
            </a:r>
            <a:r>
              <a:rPr kumimoji="1" lang="ja-JP" altLang="en-US" dirty="0"/>
              <a:t>と線を描画するかどうかというペンの高さ情報</a:t>
            </a:r>
            <a:r>
              <a:rPr kumimoji="1" lang="en-US" altLang="ja-JP" dirty="0"/>
              <a:t>Z</a:t>
            </a:r>
            <a:r>
              <a:rPr kumimoji="1" lang="ja-JP" altLang="en-US" dirty="0"/>
              <a:t>を持っており，</a:t>
            </a:r>
            <a:endParaRPr kumimoji="1" lang="en-US" altLang="ja-JP" dirty="0"/>
          </a:p>
          <a:p>
            <a:r>
              <a:rPr kumimoji="1" lang="ja-JP" altLang="en-US" dirty="0"/>
              <a:t>任意の時間長の行列となっています．</a:t>
            </a:r>
            <a:endParaRPr kumimoji="1" lang="en-US" altLang="ja-JP" dirty="0"/>
          </a:p>
          <a:p>
            <a:endParaRPr kumimoji="1" lang="en-US" altLang="ja-JP" dirty="0"/>
          </a:p>
          <a:p>
            <a:r>
              <a:rPr kumimoji="1" lang="ja-JP" altLang="en-US" dirty="0"/>
              <a:t>以上の形式で手描きスケッチの描き始めから描き終わりまでのペンの状態に関する情報を時系列に沿って保持します</a:t>
            </a:r>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14</a:t>
            </a:fld>
            <a:endParaRPr kumimoji="1" lang="ja-JP" altLang="en-US"/>
          </a:p>
        </p:txBody>
      </p:sp>
    </p:spTree>
    <p:extLst>
      <p:ext uri="{BB962C8B-B14F-4D97-AF65-F5344CB8AC3E}">
        <p14:creationId xmlns:p14="http://schemas.microsoft.com/office/powerpoint/2010/main" val="631420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 </a:t>
            </a:r>
            <a:r>
              <a:rPr kumimoji="1" lang="en-US" altLang="ja-JP" dirty="0"/>
              <a:t>1 </a:t>
            </a:r>
            <a:r>
              <a:rPr kumimoji="1" lang="ja-JP" altLang="en-US" dirty="0"/>
              <a:t>では最適なスケッチの類似度指標を求める．</a:t>
            </a:r>
            <a:endParaRPr kumimoji="1" lang="en-US" altLang="ja-JP" dirty="0"/>
          </a:p>
          <a:p>
            <a:endParaRPr kumimoji="1" lang="en-US" altLang="ja-JP" dirty="0"/>
          </a:p>
          <a:p>
            <a:r>
              <a:rPr kumimoji="1" lang="ja-JP" altLang="en-US" dirty="0"/>
              <a:t>２つの状態に対して提案する３つの指標の有効性を検討します．</a:t>
            </a:r>
            <a:endParaRPr kumimoji="1" lang="en-US" altLang="ja-JP" dirty="0"/>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16</a:t>
            </a:fld>
            <a:endParaRPr kumimoji="1" lang="ja-JP" altLang="en-US"/>
          </a:p>
        </p:txBody>
      </p:sp>
    </p:spTree>
    <p:extLst>
      <p:ext uri="{BB962C8B-B14F-4D97-AF65-F5344CB8AC3E}">
        <p14:creationId xmlns:p14="http://schemas.microsoft.com/office/powerpoint/2010/main" val="238186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まず途中経過の比較には時系列データを扱うことが出来る </a:t>
            </a:r>
            <a:r>
              <a:rPr kumimoji="1" lang="en-US" altLang="ja-JP" dirty="0"/>
              <a:t>Sketch RNN</a:t>
            </a:r>
            <a:r>
              <a:rPr kumimoji="1" lang="ja-JP" altLang="en-US" dirty="0"/>
              <a:t>を利用しました．</a:t>
            </a:r>
            <a:endParaRPr kumimoji="1" lang="en-US" altLang="ja-JP" dirty="0"/>
          </a:p>
          <a:p>
            <a:r>
              <a:rPr kumimoji="1" lang="ja-JP" altLang="en-US" dirty="0"/>
              <a:t>潜在ベクトルのコサイン類似度を類似度指標とした．</a:t>
            </a:r>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17</a:t>
            </a:fld>
            <a:endParaRPr kumimoji="1" lang="ja-JP" altLang="en-US"/>
          </a:p>
        </p:txBody>
      </p:sp>
    </p:spTree>
    <p:extLst>
      <p:ext uri="{BB962C8B-B14F-4D97-AF65-F5344CB8AC3E}">
        <p14:creationId xmlns:p14="http://schemas.microsoft.com/office/powerpoint/2010/main" val="1235078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次の最終状態は画像比較手法 </a:t>
            </a:r>
            <a:r>
              <a:rPr kumimoji="1" lang="en-US" altLang="ja-JP" dirty="0"/>
              <a:t>AKAZE </a:t>
            </a:r>
            <a:r>
              <a:rPr kumimoji="1" lang="ja-JP" altLang="en-US" dirty="0"/>
              <a:t>で比較することにした．</a:t>
            </a:r>
            <a:endParaRPr kumimoji="1" lang="en-US" altLang="ja-JP" dirty="0"/>
          </a:p>
          <a:p>
            <a:r>
              <a:rPr kumimoji="1" lang="en-US" altLang="ja-JP" dirty="0"/>
              <a:t>AKAZE </a:t>
            </a:r>
            <a:r>
              <a:rPr kumimoji="1" lang="ja-JP" altLang="en-US" dirty="0"/>
              <a:t>は特徴点マッチングをするため画像の内容を比較できる．</a:t>
            </a:r>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18</a:t>
            </a:fld>
            <a:endParaRPr kumimoji="1" lang="ja-JP" altLang="en-US"/>
          </a:p>
        </p:txBody>
      </p:sp>
    </p:spTree>
    <p:extLst>
      <p:ext uri="{BB962C8B-B14F-4D97-AF65-F5344CB8AC3E}">
        <p14:creationId xmlns:p14="http://schemas.microsoft.com/office/powerpoint/2010/main" val="35273043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C</a:t>
            </a:r>
            <a:r>
              <a:rPr kumimoji="1" lang="ja-JP" altLang="en-US" dirty="0"/>
              <a:t>は補正関数です．</a:t>
            </a:r>
            <a:endParaRPr kumimoji="1" lang="en-US" altLang="ja-JP" dirty="0"/>
          </a:p>
          <a:p>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19</a:t>
            </a:fld>
            <a:endParaRPr kumimoji="1" lang="ja-JP" altLang="en-US"/>
          </a:p>
        </p:txBody>
      </p:sp>
    </p:spTree>
    <p:extLst>
      <p:ext uri="{BB962C8B-B14F-4D97-AF65-F5344CB8AC3E}">
        <p14:creationId xmlns:p14="http://schemas.microsoft.com/office/powerpoint/2010/main" val="2735922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最後の指標はこれらを足し合わせ，</a:t>
            </a:r>
            <a:endParaRPr kumimoji="1" lang="en-US" altLang="ja-JP" dirty="0"/>
          </a:p>
          <a:p>
            <a:r>
              <a:rPr kumimoji="1" lang="ja-JP" altLang="en-US" dirty="0"/>
              <a:t>途中経過と最終状態の両方を考慮する混合指標とし</a:t>
            </a:r>
            <a:endParaRPr kumimoji="1" lang="en-US" altLang="ja-JP" dirty="0"/>
          </a:p>
          <a:p>
            <a:endParaRPr kumimoji="1" lang="en-US" altLang="ja-JP" dirty="0"/>
          </a:p>
          <a:p>
            <a:r>
              <a:rPr kumimoji="1" lang="ja-JP" altLang="en-US" dirty="0"/>
              <a:t>以上の </a:t>
            </a:r>
            <a:r>
              <a:rPr kumimoji="1" lang="en-US" altLang="ja-JP" dirty="0"/>
              <a:t>3 </a:t>
            </a:r>
            <a:r>
              <a:rPr kumimoji="1" lang="ja-JP" altLang="en-US" dirty="0" err="1"/>
              <a:t>つの</a:t>
            </a:r>
            <a:r>
              <a:rPr kumimoji="1" lang="ja-JP" altLang="en-US" dirty="0"/>
              <a:t>スケッチの類似度指標を評価する．</a:t>
            </a:r>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20</a:t>
            </a:fld>
            <a:endParaRPr kumimoji="1" lang="ja-JP" altLang="en-US"/>
          </a:p>
        </p:txBody>
      </p:sp>
    </p:spTree>
    <p:extLst>
      <p:ext uri="{BB962C8B-B14F-4D97-AF65-F5344CB8AC3E}">
        <p14:creationId xmlns:p14="http://schemas.microsoft.com/office/powerpoint/2010/main" val="791628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それでは結果です．</a:t>
            </a:r>
            <a:endParaRPr kumimoji="1" lang="en-US" altLang="ja-JP" dirty="0"/>
          </a:p>
          <a:p>
            <a:r>
              <a:rPr kumimoji="1" lang="ja-JP" altLang="en-US" dirty="0"/>
              <a:t>左端が比較対象とした共通のスケッチで，残りの</a:t>
            </a:r>
            <a:r>
              <a:rPr kumimoji="1" lang="en-US" altLang="ja-JP" dirty="0"/>
              <a:t>3</a:t>
            </a:r>
            <a:r>
              <a:rPr kumimoji="1" lang="ja-JP" altLang="en-US" dirty="0" err="1"/>
              <a:t>つは</a:t>
            </a:r>
            <a:r>
              <a:rPr kumimoji="1" lang="en-US" altLang="ja-JP" dirty="0"/>
              <a:t>10</a:t>
            </a:r>
            <a:r>
              <a:rPr kumimoji="1" lang="ja-JP" altLang="en-US" dirty="0"/>
              <a:t>枚のうち類似度が高いと判断された上位 </a:t>
            </a:r>
            <a:r>
              <a:rPr kumimoji="1" lang="en-US" altLang="ja-JP" dirty="0"/>
              <a:t>3 </a:t>
            </a:r>
            <a:r>
              <a:rPr kumimoji="1" lang="ja-JP" altLang="en-US" dirty="0" err="1"/>
              <a:t>つの</a:t>
            </a:r>
            <a:r>
              <a:rPr kumimoji="1" lang="ja-JP" altLang="en-US" dirty="0"/>
              <a:t>スケッチである．</a:t>
            </a:r>
          </a:p>
          <a:p>
            <a:endParaRPr kumimoji="1" lang="ja-JP" altLang="en-US" dirty="0"/>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21</a:t>
            </a:fld>
            <a:endParaRPr kumimoji="1" lang="ja-JP" altLang="en-US"/>
          </a:p>
        </p:txBody>
      </p:sp>
    </p:spTree>
    <p:extLst>
      <p:ext uri="{BB962C8B-B14F-4D97-AF65-F5344CB8AC3E}">
        <p14:creationId xmlns:p14="http://schemas.microsoft.com/office/powerpoint/2010/main" val="7588430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Sketch RNN </a:t>
            </a:r>
            <a:r>
              <a:rPr kumimoji="1" lang="ja-JP" altLang="en-US" dirty="0"/>
              <a:t>のみの場合は，描き順を考慮しているため最終状態はばらばらとなった．</a:t>
            </a:r>
          </a:p>
          <a:p>
            <a:r>
              <a:rPr kumimoji="1" lang="ja-JP" altLang="en-US" dirty="0"/>
              <a:t>しかし全てが胴体と頭，足を持った羊であり，全員右を向いていることから，描き順という点で評価すると類似性は妥当であると言える．</a:t>
            </a:r>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22</a:t>
            </a:fld>
            <a:endParaRPr kumimoji="1" lang="ja-JP" altLang="en-US"/>
          </a:p>
        </p:txBody>
      </p:sp>
    </p:spTree>
    <p:extLst>
      <p:ext uri="{BB962C8B-B14F-4D97-AF65-F5344CB8AC3E}">
        <p14:creationId xmlns:p14="http://schemas.microsoft.com/office/powerpoint/2010/main" val="35778814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 </a:t>
            </a:r>
            <a:r>
              <a:rPr kumimoji="1" lang="en-US" altLang="ja-JP" dirty="0"/>
              <a:t>AKAZE </a:t>
            </a:r>
            <a:r>
              <a:rPr kumimoji="1" lang="ja-JP" altLang="en-US" dirty="0"/>
              <a:t>のみの場合は，羊毛の表現がなされているスケッチが選ばれており，</a:t>
            </a:r>
          </a:p>
          <a:p>
            <a:r>
              <a:rPr kumimoji="1" lang="en-US" altLang="ja-JP" dirty="0"/>
              <a:t>Sketch RNN </a:t>
            </a:r>
            <a:r>
              <a:rPr kumimoji="1" lang="ja-JP" altLang="en-US" dirty="0"/>
              <a:t>ノミの場合と比較して極めて似ていることがわかる．</a:t>
            </a:r>
          </a:p>
          <a:p>
            <a:r>
              <a:rPr kumimoji="1" lang="ja-JP" altLang="en-US" dirty="0"/>
              <a:t>一方で体の部位や向きなどの描き順は無視されている．</a:t>
            </a:r>
          </a:p>
          <a:p>
            <a:endParaRPr kumimoji="1" lang="ja-JP" altLang="en-US" dirty="0"/>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23</a:t>
            </a:fld>
            <a:endParaRPr kumimoji="1" lang="ja-JP" altLang="en-US"/>
          </a:p>
        </p:txBody>
      </p:sp>
    </p:spTree>
    <p:extLst>
      <p:ext uri="{BB962C8B-B14F-4D97-AF65-F5344CB8AC3E}">
        <p14:creationId xmlns:p14="http://schemas.microsoft.com/office/powerpoint/2010/main" val="2479357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人工知能で画像データを扱う問題の場合，</a:t>
            </a:r>
          </a:p>
          <a:p>
            <a:r>
              <a:rPr kumimoji="1" lang="ja-JP" altLang="en-US" dirty="0"/>
              <a:t>  画像データの形式はラスタ形式のことが多く，</a:t>
            </a:r>
          </a:p>
          <a:p>
            <a:r>
              <a:rPr kumimoji="1" lang="ja-JP" altLang="en-US" dirty="0"/>
              <a:t>  次元が少ないベクター形式での研究は一般に多くない．</a:t>
            </a:r>
          </a:p>
          <a:p>
            <a:endParaRPr kumimoji="1" lang="ja-JP" altLang="en-US" dirty="0"/>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4</a:t>
            </a:fld>
            <a:endParaRPr kumimoji="1" lang="ja-JP" altLang="en-US"/>
          </a:p>
        </p:txBody>
      </p:sp>
    </p:spTree>
    <p:extLst>
      <p:ext uri="{BB962C8B-B14F-4D97-AF65-F5344CB8AC3E}">
        <p14:creationId xmlns:p14="http://schemas.microsoft.com/office/powerpoint/2010/main" val="40722108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最後に両方を混合した指標は，</a:t>
            </a:r>
            <a:r>
              <a:rPr kumimoji="1" lang="en-US" altLang="ja-JP" dirty="0"/>
              <a:t>AKAZE </a:t>
            </a:r>
            <a:r>
              <a:rPr kumimoji="1" lang="ja-JP" altLang="en-US" dirty="0"/>
              <a:t>のみの場合と大きな変化はないが</a:t>
            </a:r>
          </a:p>
          <a:p>
            <a:r>
              <a:rPr kumimoji="1" lang="ja-JP" altLang="en-US" dirty="0"/>
              <a:t> 頭のなかった１番目のスケッチが除外されるなど</a:t>
            </a:r>
            <a:endParaRPr kumimoji="1" lang="en-US" altLang="ja-JP" dirty="0"/>
          </a:p>
          <a:p>
            <a:r>
              <a:rPr kumimoji="1" lang="en-US" altLang="ja-JP" dirty="0"/>
              <a:t>AB</a:t>
            </a:r>
            <a:r>
              <a:rPr kumimoji="1" lang="ja-JP" altLang="en-US" dirty="0"/>
              <a:t>両方の性質を引き継いだ類似度指標となっていることがわかりました．</a:t>
            </a:r>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24</a:t>
            </a:fld>
            <a:endParaRPr kumimoji="1" lang="ja-JP" altLang="en-US"/>
          </a:p>
        </p:txBody>
      </p:sp>
    </p:spTree>
    <p:extLst>
      <p:ext uri="{BB962C8B-B14F-4D97-AF65-F5344CB8AC3E}">
        <p14:creationId xmlns:p14="http://schemas.microsoft.com/office/powerpoint/2010/main" val="3913449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書き順を含むスケッチデータに対して</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絵描き歌生成のための新たな類似度指標と</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スケッチの分割方法の提案をした．</a:t>
            </a: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類似度指標では，</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AKAZE </a:t>
            </a:r>
            <a:r>
              <a:rPr lang="ja-JP" altLang="en-US" dirty="0"/>
              <a:t>を用いた最終状態を入力する手法が良い結果となったが，</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Sketch RNN </a:t>
            </a:r>
            <a:r>
              <a:rPr lang="ja-JP" altLang="en-US" dirty="0"/>
              <a:t>のパラメータの性能が低かったことも原因として挙げられる．</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26</a:t>
            </a:fld>
            <a:endParaRPr kumimoji="1" lang="ja-JP" altLang="en-US"/>
          </a:p>
        </p:txBody>
      </p:sp>
    </p:spTree>
    <p:extLst>
      <p:ext uri="{BB962C8B-B14F-4D97-AF65-F5344CB8AC3E}">
        <p14:creationId xmlns:p14="http://schemas.microsoft.com/office/powerpoint/2010/main" val="35388436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今後の課題は</a:t>
            </a:r>
            <a:endParaRPr kumimoji="1" lang="en-US" altLang="ja-JP" dirty="0"/>
          </a:p>
          <a:p>
            <a:r>
              <a:rPr kumimoji="1" lang="ja-JP" altLang="en-US" dirty="0"/>
              <a:t>定量的な評価をするためアンケート調査によって指標を改良していくことと．</a:t>
            </a:r>
          </a:p>
          <a:p>
            <a:endParaRPr kumimoji="1" lang="en-US" altLang="ja-JP" dirty="0"/>
          </a:p>
          <a:p>
            <a:r>
              <a:rPr kumimoji="1" lang="ja-JP" altLang="en-US" dirty="0"/>
              <a:t>また画像情報と言語情報がセットとなっているような</a:t>
            </a:r>
          </a:p>
          <a:p>
            <a:r>
              <a:rPr kumimoji="1" lang="ja-JP" altLang="en-US" dirty="0"/>
              <a:t>新たな絵描き歌用のデータセットを整備することが課題としてあげられる．</a:t>
            </a:r>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27</a:t>
            </a:fld>
            <a:endParaRPr kumimoji="1" lang="ja-JP" altLang="en-US"/>
          </a:p>
        </p:txBody>
      </p:sp>
    </p:spTree>
    <p:extLst>
      <p:ext uri="{BB962C8B-B14F-4D97-AF65-F5344CB8AC3E}">
        <p14:creationId xmlns:p14="http://schemas.microsoft.com/office/powerpoint/2010/main" val="4068413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  そこで本研究ではベクター形式のイラストのスケッチデータを用いて，</a:t>
            </a:r>
          </a:p>
          <a:p>
            <a:r>
              <a:rPr kumimoji="1" lang="ja-JP" altLang="en-US" dirty="0"/>
              <a:t>  創作物の </a:t>
            </a:r>
            <a:r>
              <a:rPr kumimoji="1" lang="en-US" altLang="ja-JP" dirty="0"/>
              <a:t>1 </a:t>
            </a:r>
            <a:r>
              <a:rPr kumimoji="1" lang="ja-JP" altLang="en-US" dirty="0" err="1"/>
              <a:t>つで</a:t>
            </a:r>
            <a:r>
              <a:rPr kumimoji="1" lang="ja-JP" altLang="en-US" dirty="0"/>
              <a:t>ある絵描き歌の生成を目指す．</a:t>
            </a:r>
          </a:p>
          <a:p>
            <a:r>
              <a:rPr kumimoji="1" lang="ja-JP" altLang="en-US" dirty="0"/>
              <a:t>  絵描き歌は画像，言語，音楽など様々なモーダルを含むため，</a:t>
            </a:r>
          </a:p>
          <a:p>
            <a:r>
              <a:rPr kumimoji="1" lang="ja-JP" altLang="en-US" dirty="0"/>
              <a:t>  極めて創作性を要する問題である．</a:t>
            </a:r>
          </a:p>
          <a:p>
            <a:endParaRPr kumimoji="1" lang="ja-JP" altLang="en-US" dirty="0"/>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5</a:t>
            </a:fld>
            <a:endParaRPr kumimoji="1" lang="ja-JP" altLang="en-US"/>
          </a:p>
        </p:txBody>
      </p:sp>
    </p:spTree>
    <p:extLst>
      <p:ext uri="{BB962C8B-B14F-4D97-AF65-F5344CB8AC3E}">
        <p14:creationId xmlns:p14="http://schemas.microsoft.com/office/powerpoint/2010/main" val="1928545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絵描き歌生成の先行研究では</a:t>
            </a:r>
            <a:endParaRPr kumimoji="1" lang="en-US" altLang="ja-JP" dirty="0"/>
          </a:p>
          <a:p>
            <a:r>
              <a:rPr kumimoji="1" lang="ja-JP" altLang="en-US" dirty="0"/>
              <a:t>この問題を３つに分割していました</a:t>
            </a:r>
            <a:endParaRPr kumimoji="1" lang="en-US" altLang="ja-JP" dirty="0"/>
          </a:p>
          <a:p>
            <a:endParaRPr kumimoji="1" lang="en-US" altLang="ja-JP" dirty="0"/>
          </a:p>
          <a:p>
            <a:r>
              <a:rPr kumimoji="1" lang="ja-JP" altLang="en-US" dirty="0"/>
              <a:t>全体の中に隠れているものを見つけ出し，</a:t>
            </a:r>
            <a:endParaRPr kumimoji="1" lang="en-US" altLang="ja-JP" dirty="0"/>
          </a:p>
          <a:p>
            <a:r>
              <a:rPr kumimoji="1" lang="ja-JP" altLang="en-US" dirty="0"/>
              <a:t>それらを歌詞の中に使用して絵描き歌を生成していました．</a:t>
            </a:r>
            <a:endParaRPr kumimoji="1" lang="en-US" altLang="ja-JP" dirty="0"/>
          </a:p>
          <a:p>
            <a:endParaRPr kumimoji="1" lang="en-US" altLang="ja-JP" dirty="0"/>
          </a:p>
          <a:p>
            <a:r>
              <a:rPr kumimoji="1" lang="ja-JP" altLang="en-US" dirty="0"/>
              <a:t>本研究ではこの隠れているものを見つけ出すときに必要な</a:t>
            </a:r>
            <a:endParaRPr kumimoji="1" lang="en-US" altLang="ja-JP" dirty="0"/>
          </a:p>
          <a:p>
            <a:r>
              <a:rPr kumimoji="1" lang="ja-JP" altLang="en-US" dirty="0"/>
              <a:t>類似度指標について改良を行います．</a:t>
            </a:r>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6</a:t>
            </a:fld>
            <a:endParaRPr kumimoji="1" lang="ja-JP" altLang="en-US"/>
          </a:p>
        </p:txBody>
      </p:sp>
    </p:spTree>
    <p:extLst>
      <p:ext uri="{BB962C8B-B14F-4D97-AF65-F5344CB8AC3E}">
        <p14:creationId xmlns:p14="http://schemas.microsoft.com/office/powerpoint/2010/main" val="1966491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時系列なスケッチデータでは途中経過と最終状態の２つの状態があり，</a:t>
            </a:r>
            <a:endParaRPr kumimoji="1" lang="en-US" altLang="ja-JP" dirty="0"/>
          </a:p>
          <a:p>
            <a:r>
              <a:rPr kumimoji="1" lang="ja-JP" altLang="en-US" dirty="0"/>
              <a:t>どちらの情報をどう使用するかについて</a:t>
            </a:r>
            <a:endParaRPr kumimoji="1" lang="en-US" altLang="ja-JP" dirty="0"/>
          </a:p>
          <a:p>
            <a:r>
              <a:rPr kumimoji="1" lang="ja-JP" altLang="en-US" dirty="0"/>
              <a:t>新たに改良した指標を検討します．</a:t>
            </a:r>
            <a:endParaRPr kumimoji="1" lang="en-US" altLang="ja-JP" dirty="0"/>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7</a:t>
            </a:fld>
            <a:endParaRPr kumimoji="1" lang="ja-JP" altLang="en-US"/>
          </a:p>
        </p:txBody>
      </p:sp>
    </p:spTree>
    <p:extLst>
      <p:ext uri="{BB962C8B-B14F-4D97-AF65-F5344CB8AC3E}">
        <p14:creationId xmlns:p14="http://schemas.microsoft.com/office/powerpoint/2010/main" val="910921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２つ目のクラスラベル列の取得についてです．</a:t>
            </a:r>
            <a:endParaRPr kumimoji="1" lang="en-US" altLang="ja-JP" dirty="0"/>
          </a:p>
          <a:p>
            <a:r>
              <a:rPr kumimoji="1" lang="ja-JP" altLang="en-US" dirty="0"/>
              <a:t>絵描き歌では一般に似ている別のオブジェクトを合成することで目的のスケッチを完成させます．</a:t>
            </a:r>
            <a:endParaRPr kumimoji="1" lang="en-US" altLang="ja-JP" dirty="0"/>
          </a:p>
          <a:p>
            <a:endParaRPr kumimoji="1" lang="en-US" altLang="ja-JP" dirty="0"/>
          </a:p>
          <a:p>
            <a:r>
              <a:rPr kumimoji="1" lang="ja-JP" altLang="en-US" dirty="0"/>
              <a:t>先行研究では１ストロークごとに分割していましたが，</a:t>
            </a:r>
            <a:endParaRPr kumimoji="1" lang="en-US" altLang="ja-JP" dirty="0"/>
          </a:p>
          <a:p>
            <a:r>
              <a:rPr kumimoji="1" lang="ja-JP" altLang="en-US" dirty="0"/>
              <a:t>性能の向上のため意味のあるオブジェクトごとに分割する</a:t>
            </a:r>
            <a:endParaRPr kumimoji="1" lang="en-US" altLang="ja-JP" dirty="0"/>
          </a:p>
          <a:p>
            <a:r>
              <a:rPr kumimoji="1" lang="ja-JP" altLang="en-US" dirty="0"/>
              <a:t>新たなスケッチ分割手法を提案します．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8</a:t>
            </a:fld>
            <a:endParaRPr kumimoji="1" lang="ja-JP" altLang="en-US"/>
          </a:p>
        </p:txBody>
      </p:sp>
    </p:spTree>
    <p:extLst>
      <p:ext uri="{BB962C8B-B14F-4D97-AF65-F5344CB8AC3E}">
        <p14:creationId xmlns:p14="http://schemas.microsoft.com/office/powerpoint/2010/main" val="136856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 </a:t>
            </a:r>
            <a:r>
              <a:rPr kumimoji="1" lang="en-US" altLang="ja-JP" dirty="0"/>
              <a:t>sketch-</a:t>
            </a:r>
            <a:r>
              <a:rPr kumimoji="1" lang="en-US" altLang="ja-JP" dirty="0" err="1"/>
              <a:t>rnn</a:t>
            </a:r>
            <a:r>
              <a:rPr kumimoji="1" lang="en-US" altLang="ja-JP" dirty="0"/>
              <a:t> </a:t>
            </a:r>
            <a:r>
              <a:rPr kumimoji="1" lang="ja-JP" altLang="en-US" dirty="0"/>
              <a:t>は，人間がイラストを描くときの一連の描き順を学習することでユーザのイラストを補完，推測する深層学習を利用したモデルである．</a:t>
            </a:r>
            <a:endParaRPr kumimoji="1" lang="en-US" altLang="ja-JP" dirty="0"/>
          </a:p>
          <a:p>
            <a:endParaRPr kumimoji="1" lang="en-US" altLang="ja-JP" dirty="0"/>
          </a:p>
          <a:p>
            <a:r>
              <a:rPr kumimoji="1" lang="ja-JP" altLang="en-US" dirty="0"/>
              <a:t>本研究ではスケッチ描き順の評価に使用します．</a:t>
            </a:r>
            <a:endParaRPr kumimoji="1" lang="en-US" altLang="ja-JP" dirty="0"/>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10</a:t>
            </a:fld>
            <a:endParaRPr kumimoji="1" lang="ja-JP" altLang="en-US"/>
          </a:p>
        </p:txBody>
      </p:sp>
    </p:spTree>
    <p:extLst>
      <p:ext uri="{BB962C8B-B14F-4D97-AF65-F5344CB8AC3E}">
        <p14:creationId xmlns:p14="http://schemas.microsoft.com/office/powerpoint/2010/main" val="682125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具体的には左のような時系列的なスケッチデータを入力すると，</a:t>
            </a:r>
            <a:endParaRPr kumimoji="1" lang="en-US" altLang="ja-JP" dirty="0"/>
          </a:p>
          <a:p>
            <a:r>
              <a:rPr kumimoji="1" lang="ja-JP" altLang="en-US" dirty="0"/>
              <a:t>エンコーダで圧縮した中間表現を経て，</a:t>
            </a:r>
            <a:endParaRPr kumimoji="1" lang="en-US" altLang="ja-JP" dirty="0"/>
          </a:p>
          <a:p>
            <a:r>
              <a:rPr kumimoji="1" lang="ja-JP" altLang="en-US" dirty="0"/>
              <a:t>再構築されたスケッチデータが出力される</a:t>
            </a:r>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11</a:t>
            </a:fld>
            <a:endParaRPr kumimoji="1" lang="ja-JP" altLang="en-US"/>
          </a:p>
        </p:txBody>
      </p:sp>
    </p:spTree>
    <p:extLst>
      <p:ext uri="{BB962C8B-B14F-4D97-AF65-F5344CB8AC3E}">
        <p14:creationId xmlns:p14="http://schemas.microsoft.com/office/powerpoint/2010/main" val="2335754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次に画像を比較する手法として </a:t>
            </a:r>
            <a:r>
              <a:rPr kumimoji="1" lang="en-US" altLang="ja-JP" dirty="0"/>
              <a:t>AKAZE </a:t>
            </a:r>
            <a:r>
              <a:rPr kumimoji="1" lang="ja-JP" altLang="en-US" dirty="0" err="1"/>
              <a:t>を紹</a:t>
            </a:r>
            <a:r>
              <a:rPr kumimoji="1" lang="ja-JP" altLang="en-US" dirty="0"/>
              <a:t>介します．</a:t>
            </a:r>
            <a:endParaRPr kumimoji="1" lang="en-US" altLang="ja-JP" dirty="0"/>
          </a:p>
          <a:p>
            <a:r>
              <a:rPr kumimoji="1" lang="en-US" altLang="ja-JP" dirty="0"/>
              <a:t>AKAZE</a:t>
            </a:r>
            <a:r>
              <a:rPr kumimoji="1" lang="ja-JP" altLang="en-US" dirty="0"/>
              <a:t>は特徴点検出を行い画像の拡大や縮小回転に対して不変となっている</a:t>
            </a:r>
            <a:r>
              <a:rPr kumimoji="1" lang="en-US" altLang="ja-JP" dirty="0"/>
              <a:t>KAZE</a:t>
            </a:r>
            <a:r>
              <a:rPr kumimoji="1" lang="ja-JP" altLang="en-US" dirty="0"/>
              <a:t>をもとにしており，</a:t>
            </a:r>
            <a:endParaRPr kumimoji="1" lang="en-US" altLang="ja-JP" dirty="0"/>
          </a:p>
          <a:p>
            <a:r>
              <a:rPr kumimoji="1" lang="en-US" altLang="ja-JP" dirty="0"/>
              <a:t>KAZE</a:t>
            </a:r>
            <a:r>
              <a:rPr kumimoji="1" lang="ja-JP" altLang="en-US" dirty="0"/>
              <a:t>と同様に高い認識精度を持ちつつ計算に必要な時間を大幅に短縮しています．</a:t>
            </a:r>
          </a:p>
        </p:txBody>
      </p:sp>
      <p:sp>
        <p:nvSpPr>
          <p:cNvPr id="4" name="スライド番号プレースホルダー 3"/>
          <p:cNvSpPr>
            <a:spLocks noGrp="1"/>
          </p:cNvSpPr>
          <p:nvPr>
            <p:ph type="sldNum" sz="quarter" idx="5"/>
          </p:nvPr>
        </p:nvSpPr>
        <p:spPr/>
        <p:txBody>
          <a:bodyPr/>
          <a:lstStyle/>
          <a:p>
            <a:fld id="{570587E7-E4E0-444A-8778-95544D215363}" type="slidenum">
              <a:rPr kumimoji="1" lang="ja-JP" altLang="en-US" smtClean="0"/>
              <a:t>12</a:t>
            </a:fld>
            <a:endParaRPr kumimoji="1" lang="ja-JP" altLang="en-US"/>
          </a:p>
        </p:txBody>
      </p:sp>
    </p:spTree>
    <p:extLst>
      <p:ext uri="{BB962C8B-B14F-4D97-AF65-F5344CB8AC3E}">
        <p14:creationId xmlns:p14="http://schemas.microsoft.com/office/powerpoint/2010/main" val="876531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ja-JP" altLang="en-US" dirty="0"/>
              <a:t>マスター タイトルの書式設定</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9B47CC6C-0BCA-49E7-9502-D3CF83D28DEA}" type="datetime1">
              <a:rPr kumimoji="1" lang="ja-JP" altLang="en-US" smtClean="0"/>
              <a:t>2022/8/8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04739FC-810C-4CDC-B60F-21F1951FBC64}" type="slidenum">
              <a:rPr kumimoji="1" lang="ja-JP" altLang="en-US" smtClean="0"/>
              <a:t>‹#›</a:t>
            </a:fld>
            <a:endParaRPr kumimoji="1" lang="ja-JP" alt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1068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4082961-CEA8-40E3-8834-973664243B95}" type="datetime1">
              <a:rPr kumimoji="1" lang="ja-JP" altLang="en-US" smtClean="0"/>
              <a:t>2022/8/8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04739FC-810C-4CDC-B60F-21F1951FBC64}" type="slidenum">
              <a:rPr kumimoji="1" lang="ja-JP" altLang="en-US" smtClean="0"/>
              <a:t>‹#›</a:t>
            </a:fld>
            <a:endParaRPr kumimoji="1" lang="ja-JP" altLang="en-US"/>
          </a:p>
        </p:txBody>
      </p:sp>
    </p:spTree>
    <p:extLst>
      <p:ext uri="{BB962C8B-B14F-4D97-AF65-F5344CB8AC3E}">
        <p14:creationId xmlns:p14="http://schemas.microsoft.com/office/powerpoint/2010/main" val="3711063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89293CA-8B37-445A-89D4-B01F387DE081}" type="datetime1">
              <a:rPr kumimoji="1" lang="ja-JP" altLang="en-US" smtClean="0"/>
              <a:t>2022/8/8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04739FC-810C-4CDC-B60F-21F1951FBC64}" type="slidenum">
              <a:rPr kumimoji="1" lang="ja-JP" altLang="en-US" smtClean="0"/>
              <a:t>‹#›</a:t>
            </a:fld>
            <a:endParaRPr kumimoji="1" lang="ja-JP" altLang="en-US"/>
          </a:p>
        </p:txBody>
      </p:sp>
    </p:spTree>
    <p:extLst>
      <p:ext uri="{BB962C8B-B14F-4D97-AF65-F5344CB8AC3E}">
        <p14:creationId xmlns:p14="http://schemas.microsoft.com/office/powerpoint/2010/main" val="4032185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p:txBody>
          <a:bodyPr/>
          <a:lstStyle/>
          <a:p>
            <a:fld id="{DB4497E6-87F3-4396-8251-710D4A6599E0}" type="datetime1">
              <a:rPr kumimoji="1" lang="ja-JP" altLang="en-US" smtClean="0"/>
              <a:t>2022/8/8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04739FC-810C-4CDC-B60F-21F1951FBC64}" type="slidenum">
              <a:rPr kumimoji="1" lang="ja-JP" altLang="en-US" smtClean="0"/>
              <a:t>‹#›</a:t>
            </a:fld>
            <a:endParaRPr kumimoji="1" lang="ja-JP" altLang="en-US"/>
          </a:p>
        </p:txBody>
      </p:sp>
    </p:spTree>
    <p:extLst>
      <p:ext uri="{BB962C8B-B14F-4D97-AF65-F5344CB8AC3E}">
        <p14:creationId xmlns:p14="http://schemas.microsoft.com/office/powerpoint/2010/main" val="548780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4833E01-108C-48AE-A4C2-19397A8CB9D7}" type="datetime1">
              <a:rPr kumimoji="1" lang="ja-JP" altLang="en-US" smtClean="0"/>
              <a:t>2022/8/8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04739FC-810C-4CDC-B60F-21F1951FBC64}" type="slidenum">
              <a:rPr kumimoji="1" lang="ja-JP" altLang="en-US" smtClean="0"/>
              <a:t>‹#›</a:t>
            </a:fld>
            <a:endParaRPr kumimoji="1" lang="ja-JP"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9698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B88E97AF-5112-4964-AAFB-A3FABC008EAC}" type="datetime1">
              <a:rPr kumimoji="1" lang="ja-JP" altLang="en-US" smtClean="0"/>
              <a:t>2022/8/8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04739FC-810C-4CDC-B60F-21F1951FBC64}" type="slidenum">
              <a:rPr kumimoji="1" lang="ja-JP" altLang="en-US" smtClean="0"/>
              <a:t>‹#›</a:t>
            </a:fld>
            <a:endParaRPr kumimoji="1" lang="ja-JP" altLang="en-US"/>
          </a:p>
        </p:txBody>
      </p:sp>
    </p:spTree>
    <p:extLst>
      <p:ext uri="{BB962C8B-B14F-4D97-AF65-F5344CB8AC3E}">
        <p14:creationId xmlns:p14="http://schemas.microsoft.com/office/powerpoint/2010/main" val="3058161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22960" y="2582334"/>
            <a:ext cx="3703320" cy="32867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63440" y="2582334"/>
            <a:ext cx="3703320" cy="32867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C835F2E5-5BFD-4592-911E-92A68179C662}" type="datetime1">
              <a:rPr kumimoji="1" lang="ja-JP" altLang="en-US" smtClean="0"/>
              <a:t>2022/8/8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04739FC-810C-4CDC-B60F-21F1951FBC64}" type="slidenum">
              <a:rPr kumimoji="1" lang="ja-JP" altLang="en-US" smtClean="0"/>
              <a:t>‹#›</a:t>
            </a:fld>
            <a:endParaRPr kumimoji="1" lang="ja-JP" altLang="en-US"/>
          </a:p>
        </p:txBody>
      </p:sp>
    </p:spTree>
    <p:extLst>
      <p:ext uri="{BB962C8B-B14F-4D97-AF65-F5344CB8AC3E}">
        <p14:creationId xmlns:p14="http://schemas.microsoft.com/office/powerpoint/2010/main" val="2701318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D2DD52F3-5492-4130-A242-4A72A33D3831}" type="datetime1">
              <a:rPr kumimoji="1" lang="ja-JP" altLang="en-US" smtClean="0"/>
              <a:t>2022/8/8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04739FC-810C-4CDC-B60F-21F1951FBC64}" type="slidenum">
              <a:rPr kumimoji="1" lang="ja-JP" altLang="en-US" smtClean="0"/>
              <a:t>‹#›</a:t>
            </a:fld>
            <a:endParaRPr kumimoji="1" lang="ja-JP" altLang="en-US"/>
          </a:p>
        </p:txBody>
      </p:sp>
    </p:spTree>
    <p:extLst>
      <p:ext uri="{BB962C8B-B14F-4D97-AF65-F5344CB8AC3E}">
        <p14:creationId xmlns:p14="http://schemas.microsoft.com/office/powerpoint/2010/main" val="2946474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E184D4D-1537-4317-B85A-7FF8A83D020D}" type="datetime1">
              <a:rPr kumimoji="1" lang="ja-JP" altLang="en-US" smtClean="0"/>
              <a:t>2022/8/8</a:t>
            </a:fld>
            <a:endParaRPr kumimoji="1" lang="ja-JP"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kumimoji="1" lang="ja-JP" altLang="en-US"/>
          </a:p>
        </p:txBody>
      </p:sp>
      <p:sp>
        <p:nvSpPr>
          <p:cNvPr id="9" name="Slide Number Placeholder 8"/>
          <p:cNvSpPr>
            <a:spLocks noGrp="1"/>
          </p:cNvSpPr>
          <p:nvPr>
            <p:ph type="sldNum" sz="quarter" idx="12"/>
          </p:nvPr>
        </p:nvSpPr>
        <p:spPr/>
        <p:txBody>
          <a:bodyPr/>
          <a:lstStyle/>
          <a:p>
            <a:fld id="{304739FC-810C-4CDC-B60F-21F1951FBC64}" type="slidenum">
              <a:rPr kumimoji="1" lang="ja-JP" altLang="en-US" smtClean="0"/>
              <a:t>‹#›</a:t>
            </a:fld>
            <a:endParaRPr kumimoji="1" lang="ja-JP" altLang="en-US"/>
          </a:p>
        </p:txBody>
      </p:sp>
    </p:spTree>
    <p:extLst>
      <p:ext uri="{BB962C8B-B14F-4D97-AF65-F5344CB8AC3E}">
        <p14:creationId xmlns:p14="http://schemas.microsoft.com/office/powerpoint/2010/main" val="3639748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CADC16A3-AE2D-4A2B-A857-2C1BC6DF0707}" type="datetime1">
              <a:rPr kumimoji="1" lang="ja-JP" altLang="en-US" smtClean="0"/>
              <a:t>2022/8/8</a:t>
            </a:fld>
            <a:endParaRPr kumimoji="1" lang="ja-JP" alt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04739FC-810C-4CDC-B60F-21F1951FBC64}" type="slidenum">
              <a:rPr kumimoji="1" lang="ja-JP" altLang="en-US" smtClean="0"/>
              <a:t>‹#›</a:t>
            </a:fld>
            <a:endParaRPr kumimoji="1" lang="ja-JP" altLang="en-US"/>
          </a:p>
        </p:txBody>
      </p:sp>
    </p:spTree>
    <p:extLst>
      <p:ext uri="{BB962C8B-B14F-4D97-AF65-F5344CB8AC3E}">
        <p14:creationId xmlns:p14="http://schemas.microsoft.com/office/powerpoint/2010/main" val="3722478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D36FC5C-7EB5-41FF-83D7-A66B170C131F}" type="datetime1">
              <a:rPr kumimoji="1" lang="ja-JP" altLang="en-US" smtClean="0"/>
              <a:t>2022/8/8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04739FC-810C-4CDC-B60F-21F1951FBC64}" type="slidenum">
              <a:rPr kumimoji="1" lang="ja-JP" altLang="en-US" smtClean="0"/>
              <a:t>‹#›</a:t>
            </a:fld>
            <a:endParaRPr kumimoji="1" lang="ja-JP" altLang="en-US"/>
          </a:p>
        </p:txBody>
      </p:sp>
    </p:spTree>
    <p:extLst>
      <p:ext uri="{BB962C8B-B14F-4D97-AF65-F5344CB8AC3E}">
        <p14:creationId xmlns:p14="http://schemas.microsoft.com/office/powerpoint/2010/main" val="1024356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06582" y="231067"/>
            <a:ext cx="7660178" cy="1026234"/>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822959" y="1661049"/>
            <a:ext cx="7543801" cy="4531925"/>
          </a:xfrm>
          <a:prstGeom prst="rect">
            <a:avLst/>
          </a:prstGeom>
        </p:spPr>
        <p:txBody>
          <a:bodyPr vert="horz" lIns="0" tIns="45720" rIns="0" bIns="45720" rtlCol="0">
            <a:normAutofit/>
          </a:bodyPr>
          <a:lstStyle/>
          <a:p>
            <a:pPr lvl="0"/>
            <a:r>
              <a:rPr lang="ja-JP" altLang="en-US" dirty="0"/>
              <a:t>マスター テキストの書式設定</a:t>
            </a:r>
            <a:r>
              <a:rPr lang="en-US" altLang="ja-JP" dirty="0"/>
              <a:t>ABC?</a:t>
            </a:r>
            <a:endParaRPr lang="ja-JP" altLang="en-US" dirty="0"/>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BC845B85-1C77-4A11-A428-E7F2B0C1EFBD}" type="datetime1">
              <a:rPr kumimoji="1" lang="ja-JP" altLang="en-US" smtClean="0"/>
              <a:t>2022/8/8</a:t>
            </a:fld>
            <a:endParaRPr kumimoji="1" lang="ja-JP" alt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kumimoji="1" lang="ja-JP" alt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800" b="1">
                <a:solidFill>
                  <a:srgbClr val="FFFFFF"/>
                </a:solidFill>
              </a:defRPr>
            </a:lvl1pPr>
          </a:lstStyle>
          <a:p>
            <a:fld id="{304739FC-810C-4CDC-B60F-21F1951FBC64}" type="slidenum">
              <a:rPr kumimoji="1" lang="ja-JP" altLang="en-US" smtClean="0"/>
              <a:pPr/>
              <a:t>‹#›</a:t>
            </a:fld>
            <a:endParaRPr kumimoji="1" lang="ja-JP" altLang="en-US" dirty="0"/>
          </a:p>
        </p:txBody>
      </p:sp>
      <p:cxnSp>
        <p:nvCxnSpPr>
          <p:cNvPr id="10" name="Straight Connector 9"/>
          <p:cNvCxnSpPr>
            <a:cxnSpLocks/>
          </p:cNvCxnSpPr>
          <p:nvPr/>
        </p:nvCxnSpPr>
        <p:spPr>
          <a:xfrm>
            <a:off x="981075" y="1280645"/>
            <a:ext cx="7389294" cy="0"/>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4" name="Straight Connector 9">
            <a:extLst>
              <a:ext uri="{FF2B5EF4-FFF2-40B4-BE49-F238E27FC236}">
                <a16:creationId xmlns:a16="http://schemas.microsoft.com/office/drawing/2014/main" id="{27789037-964F-48D8-8B1D-D5E6A116E2AE}"/>
              </a:ext>
            </a:extLst>
          </p:cNvPr>
          <p:cNvCxnSpPr>
            <a:cxnSpLocks/>
          </p:cNvCxnSpPr>
          <p:nvPr userDrawn="1"/>
        </p:nvCxnSpPr>
        <p:spPr>
          <a:xfrm>
            <a:off x="812800" y="1280645"/>
            <a:ext cx="16827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664032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85000"/>
        </a:lnSpc>
        <a:spcBef>
          <a:spcPct val="0"/>
        </a:spcBef>
        <a:buNone/>
        <a:defRPr kumimoji="1" sz="4400" kern="1200" spc="-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90000"/>
        </a:lnSpc>
        <a:spcBef>
          <a:spcPts val="1200"/>
        </a:spcBef>
        <a:spcAft>
          <a:spcPts val="200"/>
        </a:spcAft>
        <a:buClr>
          <a:schemeClr val="accent1"/>
        </a:buClr>
        <a:buSzPct val="100000"/>
        <a:buFontTx/>
        <a:buNone/>
        <a:defRPr kumimoji="1" sz="3600" kern="1200">
          <a:solidFill>
            <a:schemeClr val="tx1">
              <a:lumMod val="75000"/>
              <a:lumOff val="25000"/>
            </a:schemeClr>
          </a:solidFill>
          <a:latin typeface="+mn-ea"/>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3200" kern="1200">
          <a:solidFill>
            <a:schemeClr val="tx1">
              <a:lumMod val="75000"/>
              <a:lumOff val="25000"/>
            </a:schemeClr>
          </a:solidFill>
          <a:latin typeface="+mn-ea"/>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4pPr>
      <a:lvl5pPr marL="93268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9.pn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5.gif"/><Relationship Id="rId4" Type="http://schemas.openxmlformats.org/officeDocument/2006/relationships/image" Target="../media/image14.gif"/></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A22D14-E18C-41C8-AF6C-BED5B5382975}"/>
              </a:ext>
            </a:extLst>
          </p:cNvPr>
          <p:cNvSpPr>
            <a:spLocks noGrp="1"/>
          </p:cNvSpPr>
          <p:nvPr>
            <p:ph type="ctrTitle"/>
          </p:nvPr>
        </p:nvSpPr>
        <p:spPr>
          <a:xfrm>
            <a:off x="822959" y="758952"/>
            <a:ext cx="7816215" cy="3566160"/>
          </a:xfrm>
        </p:spPr>
        <p:txBody>
          <a:bodyPr>
            <a:noAutofit/>
          </a:bodyPr>
          <a:lstStyle/>
          <a:p>
            <a:r>
              <a:rPr lang="ja-JP" altLang="en-US" sz="4000" dirty="0"/>
              <a:t>手描きスケッチの類似度に基づく</a:t>
            </a:r>
            <a:br>
              <a:rPr lang="en-US" altLang="ja-JP" sz="5400" dirty="0"/>
            </a:br>
            <a:r>
              <a:rPr lang="ja-JP" altLang="en-US" sz="5400" dirty="0"/>
              <a:t>絵描き歌生成手法の検討</a:t>
            </a:r>
            <a:endParaRPr kumimoji="1" lang="ja-JP" altLang="en-US" sz="5400" dirty="0"/>
          </a:p>
        </p:txBody>
      </p:sp>
      <p:sp>
        <p:nvSpPr>
          <p:cNvPr id="3" name="字幕 2">
            <a:extLst>
              <a:ext uri="{FF2B5EF4-FFF2-40B4-BE49-F238E27FC236}">
                <a16:creationId xmlns:a16="http://schemas.microsoft.com/office/drawing/2014/main" id="{03DAF2AC-D1A2-442E-AFB3-AD14C2D0401E}"/>
              </a:ext>
            </a:extLst>
          </p:cNvPr>
          <p:cNvSpPr>
            <a:spLocks noGrp="1"/>
          </p:cNvSpPr>
          <p:nvPr>
            <p:ph type="subTitle" idx="1"/>
          </p:nvPr>
        </p:nvSpPr>
        <p:spPr/>
        <p:txBody>
          <a:bodyPr/>
          <a:lstStyle/>
          <a:p>
            <a:r>
              <a:rPr lang="ja-JP" altLang="en-US" dirty="0"/>
              <a:t>創発ソフトウェア研究室</a:t>
            </a:r>
            <a:endParaRPr lang="en-US" altLang="ja-JP" dirty="0"/>
          </a:p>
          <a:p>
            <a:r>
              <a:rPr lang="en-US" altLang="ja-JP" dirty="0"/>
              <a:t>M2</a:t>
            </a:r>
            <a:r>
              <a:rPr lang="ja-JP" altLang="en-US" dirty="0"/>
              <a:t>  </a:t>
            </a:r>
            <a:r>
              <a:rPr kumimoji="1" lang="ja-JP" altLang="en-US" dirty="0"/>
              <a:t>杉山 竜弥</a:t>
            </a:r>
          </a:p>
        </p:txBody>
      </p:sp>
      <p:sp>
        <p:nvSpPr>
          <p:cNvPr id="4" name="スライド番号プレースホルダー 3">
            <a:extLst>
              <a:ext uri="{FF2B5EF4-FFF2-40B4-BE49-F238E27FC236}">
                <a16:creationId xmlns:a16="http://schemas.microsoft.com/office/drawing/2014/main" id="{B8987A49-C532-48E2-8BEB-797F8C4F1518}"/>
              </a:ext>
            </a:extLst>
          </p:cNvPr>
          <p:cNvSpPr>
            <a:spLocks noGrp="1"/>
          </p:cNvSpPr>
          <p:nvPr>
            <p:ph type="sldNum" sz="quarter" idx="12"/>
          </p:nvPr>
        </p:nvSpPr>
        <p:spPr/>
        <p:txBody>
          <a:bodyPr/>
          <a:lstStyle/>
          <a:p>
            <a:fld id="{304739FC-810C-4CDC-B60F-21F1951FBC64}" type="slidenum">
              <a:rPr kumimoji="1" lang="ja-JP" altLang="en-US" smtClean="0"/>
              <a:t>1</a:t>
            </a:fld>
            <a:endParaRPr kumimoji="1" lang="ja-JP" altLang="en-US"/>
          </a:p>
        </p:txBody>
      </p:sp>
    </p:spTree>
    <p:extLst>
      <p:ext uri="{BB962C8B-B14F-4D97-AF65-F5344CB8AC3E}">
        <p14:creationId xmlns:p14="http://schemas.microsoft.com/office/powerpoint/2010/main" val="1754452566"/>
      </p:ext>
    </p:extLst>
  </p:cSld>
  <p:clrMapOvr>
    <a:masterClrMapping/>
  </p:clrMapOvr>
  <mc:AlternateContent xmlns:mc="http://schemas.openxmlformats.org/markup-compatibility/2006" xmlns:p14="http://schemas.microsoft.com/office/powerpoint/2010/main">
    <mc:Choice Requires="p14">
      <p:transition spd="slow" p14:dur="2000" advTm="6613"/>
    </mc:Choice>
    <mc:Fallback xmlns="">
      <p:transition spd="slow" advTm="661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5BB624-BE56-4867-9585-F357CD4FE919}"/>
              </a:ext>
            </a:extLst>
          </p:cNvPr>
          <p:cNvSpPr>
            <a:spLocks noGrp="1"/>
          </p:cNvSpPr>
          <p:nvPr>
            <p:ph type="title"/>
          </p:nvPr>
        </p:nvSpPr>
        <p:spPr>
          <a:xfrm>
            <a:off x="706581" y="231067"/>
            <a:ext cx="8093469" cy="1026234"/>
          </a:xfrm>
        </p:spPr>
        <p:txBody>
          <a:bodyPr>
            <a:noAutofit/>
          </a:bodyPr>
          <a:lstStyle/>
          <a:p>
            <a:r>
              <a:rPr lang="en-US" altLang="ja-JP" sz="3600" dirty="0"/>
              <a:t>Sketch RNN</a:t>
            </a:r>
            <a:endParaRPr kumimoji="1" lang="ja-JP" altLang="en-US" sz="3600" dirty="0"/>
          </a:p>
        </p:txBody>
      </p:sp>
      <p:sp>
        <p:nvSpPr>
          <p:cNvPr id="4" name="スライド番号プレースホルダー 3">
            <a:extLst>
              <a:ext uri="{FF2B5EF4-FFF2-40B4-BE49-F238E27FC236}">
                <a16:creationId xmlns:a16="http://schemas.microsoft.com/office/drawing/2014/main" id="{91DE9D33-9930-42E5-848C-6F9826B1D290}"/>
              </a:ext>
            </a:extLst>
          </p:cNvPr>
          <p:cNvSpPr>
            <a:spLocks noGrp="1"/>
          </p:cNvSpPr>
          <p:nvPr>
            <p:ph type="sldNum" sz="quarter" idx="12"/>
          </p:nvPr>
        </p:nvSpPr>
        <p:spPr/>
        <p:txBody>
          <a:bodyPr/>
          <a:lstStyle/>
          <a:p>
            <a:fld id="{304739FC-810C-4CDC-B60F-21F1951FBC64}" type="slidenum">
              <a:rPr kumimoji="1" lang="ja-JP" altLang="en-US" smtClean="0"/>
              <a:t>10</a:t>
            </a:fld>
            <a:endParaRPr kumimoji="1" lang="ja-JP" altLang="en-US"/>
          </a:p>
        </p:txBody>
      </p:sp>
      <p:sp>
        <p:nvSpPr>
          <p:cNvPr id="5" name="正方形/長方形 4">
            <a:extLst>
              <a:ext uri="{FF2B5EF4-FFF2-40B4-BE49-F238E27FC236}">
                <a16:creationId xmlns:a16="http://schemas.microsoft.com/office/drawing/2014/main" id="{45A06154-6A2A-402D-9A65-86A5194CBFBF}"/>
              </a:ext>
            </a:extLst>
          </p:cNvPr>
          <p:cNvSpPr/>
          <p:nvPr/>
        </p:nvSpPr>
        <p:spPr>
          <a:xfrm>
            <a:off x="706581" y="6464196"/>
            <a:ext cx="6881515" cy="276999"/>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a:spAutoFit/>
          </a:bodyPr>
          <a:lstStyle/>
          <a:p>
            <a:pPr>
              <a:lnSpc>
                <a:spcPct val="100000"/>
              </a:lnSpc>
            </a:pPr>
            <a:r>
              <a:rPr lang="en-US" altLang="ja-JP" sz="1200" spc="-1" dirty="0">
                <a:solidFill>
                  <a:schemeClr val="bg1"/>
                </a:solidFill>
                <a:latin typeface="Arial"/>
                <a:ea typeface="DejaVu Sans"/>
              </a:rPr>
              <a:t>David, Ha; Douglas, Eck.  “A Neural Representation of Sketch Drawings”. </a:t>
            </a:r>
            <a:r>
              <a:rPr lang="en-US" altLang="ja-JP" sz="1200" spc="-1" dirty="0" err="1">
                <a:solidFill>
                  <a:schemeClr val="bg1"/>
                </a:solidFill>
                <a:latin typeface="Arial"/>
                <a:ea typeface="DejaVu Sans"/>
              </a:rPr>
              <a:t>arXiv</a:t>
            </a:r>
            <a:r>
              <a:rPr lang="en-US" altLang="ja-JP" sz="1200" spc="-1" dirty="0">
                <a:solidFill>
                  <a:schemeClr val="bg1"/>
                </a:solidFill>
                <a:latin typeface="Arial"/>
                <a:ea typeface="DejaVu Sans"/>
              </a:rPr>
              <a:t> </a:t>
            </a:r>
            <a:endParaRPr lang="en-US" altLang="ja-JP" sz="1200" spc="-1" dirty="0">
              <a:solidFill>
                <a:schemeClr val="bg1"/>
              </a:solidFill>
              <a:latin typeface="Arial"/>
            </a:endParaRPr>
          </a:p>
        </p:txBody>
      </p:sp>
      <p:sp>
        <p:nvSpPr>
          <p:cNvPr id="8" name="テキスト プレースホルダー 2">
            <a:extLst>
              <a:ext uri="{FF2B5EF4-FFF2-40B4-BE49-F238E27FC236}">
                <a16:creationId xmlns:a16="http://schemas.microsoft.com/office/drawing/2014/main" id="{3C6FA1FA-59BF-400D-A61B-ED8DFB62D063}"/>
              </a:ext>
            </a:extLst>
          </p:cNvPr>
          <p:cNvSpPr txBox="1">
            <a:spLocks/>
          </p:cNvSpPr>
          <p:nvPr/>
        </p:nvSpPr>
        <p:spPr>
          <a:xfrm>
            <a:off x="734637" y="1600199"/>
            <a:ext cx="7674726" cy="442813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Tx/>
              <a:buNone/>
              <a:defRPr kumimoji="1" sz="3600" kern="1200">
                <a:solidFill>
                  <a:schemeClr val="tx1">
                    <a:lumMod val="75000"/>
                    <a:lumOff val="25000"/>
                  </a:schemeClr>
                </a:solidFill>
                <a:latin typeface="+mn-ea"/>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3200" kern="1200">
                <a:solidFill>
                  <a:schemeClr val="tx1">
                    <a:lumMod val="75000"/>
                    <a:lumOff val="25000"/>
                  </a:schemeClr>
                </a:solidFill>
                <a:latin typeface="+mn-ea"/>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4pPr>
            <a:lvl5pPr marL="93268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altLang="ja-JP" sz="3200" dirty="0"/>
              <a:t>Recurrent Neural Network(RNN) </a:t>
            </a:r>
            <a:r>
              <a:rPr lang="ja-JP" altLang="en-US" sz="2000" dirty="0"/>
              <a:t>ベースの</a:t>
            </a:r>
            <a:r>
              <a:rPr lang="ja-JP" altLang="en-US" sz="3200" dirty="0"/>
              <a:t> </a:t>
            </a:r>
            <a:r>
              <a:rPr lang="en-US" altLang="ja-JP" sz="3200" dirty="0"/>
              <a:t>VAE</a:t>
            </a:r>
          </a:p>
        </p:txBody>
      </p:sp>
      <p:pic>
        <p:nvPicPr>
          <p:cNvPr id="9" name="図 8">
            <a:extLst>
              <a:ext uri="{FF2B5EF4-FFF2-40B4-BE49-F238E27FC236}">
                <a16:creationId xmlns:a16="http://schemas.microsoft.com/office/drawing/2014/main" id="{F228821A-281A-49A1-BEFA-C59290A126D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6581" y="3167160"/>
            <a:ext cx="7702782" cy="2556141"/>
          </a:xfrm>
          <a:prstGeom prst="rect">
            <a:avLst/>
          </a:prstGeom>
        </p:spPr>
      </p:pic>
    </p:spTree>
    <p:extLst>
      <p:ext uri="{BB962C8B-B14F-4D97-AF65-F5344CB8AC3E}">
        <p14:creationId xmlns:p14="http://schemas.microsoft.com/office/powerpoint/2010/main" val="2608416085"/>
      </p:ext>
    </p:extLst>
  </p:cSld>
  <p:clrMapOvr>
    <a:masterClrMapping/>
  </p:clrMapOvr>
  <mc:AlternateContent xmlns:mc="http://schemas.openxmlformats.org/markup-compatibility/2006" xmlns:p14="http://schemas.microsoft.com/office/powerpoint/2010/main">
    <mc:Choice Requires="p14">
      <p:transition spd="slow" p14:dur="2000" advTm="10735"/>
    </mc:Choice>
    <mc:Fallback xmlns="">
      <p:transition spd="slow" advTm="10735"/>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5BB624-BE56-4867-9585-F357CD4FE919}"/>
              </a:ext>
            </a:extLst>
          </p:cNvPr>
          <p:cNvSpPr>
            <a:spLocks noGrp="1"/>
          </p:cNvSpPr>
          <p:nvPr>
            <p:ph type="title"/>
          </p:nvPr>
        </p:nvSpPr>
        <p:spPr>
          <a:xfrm>
            <a:off x="706581" y="231067"/>
            <a:ext cx="8093469" cy="1026234"/>
          </a:xfrm>
        </p:spPr>
        <p:txBody>
          <a:bodyPr>
            <a:noAutofit/>
          </a:bodyPr>
          <a:lstStyle/>
          <a:p>
            <a:r>
              <a:rPr lang="en-US" altLang="ja-JP" sz="3600" dirty="0"/>
              <a:t>Sketch RNN</a:t>
            </a:r>
            <a:endParaRPr kumimoji="1" lang="ja-JP" altLang="en-US" sz="3600" dirty="0"/>
          </a:p>
        </p:txBody>
      </p:sp>
      <p:sp>
        <p:nvSpPr>
          <p:cNvPr id="4" name="スライド番号プレースホルダー 3">
            <a:extLst>
              <a:ext uri="{FF2B5EF4-FFF2-40B4-BE49-F238E27FC236}">
                <a16:creationId xmlns:a16="http://schemas.microsoft.com/office/drawing/2014/main" id="{91DE9D33-9930-42E5-848C-6F9826B1D290}"/>
              </a:ext>
            </a:extLst>
          </p:cNvPr>
          <p:cNvSpPr>
            <a:spLocks noGrp="1"/>
          </p:cNvSpPr>
          <p:nvPr>
            <p:ph type="sldNum" sz="quarter" idx="12"/>
          </p:nvPr>
        </p:nvSpPr>
        <p:spPr/>
        <p:txBody>
          <a:bodyPr/>
          <a:lstStyle/>
          <a:p>
            <a:fld id="{304739FC-810C-4CDC-B60F-21F1951FBC64}" type="slidenum">
              <a:rPr kumimoji="1" lang="ja-JP" altLang="en-US" smtClean="0"/>
              <a:t>11</a:t>
            </a:fld>
            <a:endParaRPr kumimoji="1" lang="ja-JP" altLang="en-US"/>
          </a:p>
        </p:txBody>
      </p:sp>
      <p:sp>
        <p:nvSpPr>
          <p:cNvPr id="5" name="正方形/長方形 4">
            <a:extLst>
              <a:ext uri="{FF2B5EF4-FFF2-40B4-BE49-F238E27FC236}">
                <a16:creationId xmlns:a16="http://schemas.microsoft.com/office/drawing/2014/main" id="{45A06154-6A2A-402D-9A65-86A5194CBFBF}"/>
              </a:ext>
            </a:extLst>
          </p:cNvPr>
          <p:cNvSpPr/>
          <p:nvPr/>
        </p:nvSpPr>
        <p:spPr>
          <a:xfrm>
            <a:off x="706581" y="6464196"/>
            <a:ext cx="6881515" cy="276999"/>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a:spAutoFit/>
          </a:bodyPr>
          <a:lstStyle/>
          <a:p>
            <a:pPr>
              <a:lnSpc>
                <a:spcPct val="100000"/>
              </a:lnSpc>
            </a:pPr>
            <a:r>
              <a:rPr lang="en-US" altLang="ja-JP" sz="1200" spc="-1" dirty="0">
                <a:solidFill>
                  <a:schemeClr val="bg1"/>
                </a:solidFill>
                <a:latin typeface="Arial"/>
                <a:ea typeface="DejaVu Sans"/>
              </a:rPr>
              <a:t>David, Ha; Douglas, Eck.  “A Neural Representation of Sketch Drawings”. </a:t>
            </a:r>
            <a:r>
              <a:rPr lang="en-US" altLang="ja-JP" sz="1200" spc="-1" dirty="0" err="1">
                <a:solidFill>
                  <a:schemeClr val="bg1"/>
                </a:solidFill>
                <a:latin typeface="Arial"/>
                <a:ea typeface="DejaVu Sans"/>
              </a:rPr>
              <a:t>arXiv</a:t>
            </a:r>
            <a:r>
              <a:rPr lang="en-US" altLang="ja-JP" sz="1200" spc="-1" dirty="0">
                <a:solidFill>
                  <a:schemeClr val="bg1"/>
                </a:solidFill>
                <a:latin typeface="Arial"/>
                <a:ea typeface="DejaVu Sans"/>
              </a:rPr>
              <a:t> </a:t>
            </a:r>
            <a:endParaRPr lang="en-US" altLang="ja-JP" sz="1200" spc="-1" dirty="0">
              <a:solidFill>
                <a:schemeClr val="bg1"/>
              </a:solidFill>
              <a:latin typeface="Arial"/>
            </a:endParaRPr>
          </a:p>
        </p:txBody>
      </p:sp>
      <p:sp>
        <p:nvSpPr>
          <p:cNvPr id="8" name="テキスト プレースホルダー 2">
            <a:extLst>
              <a:ext uri="{FF2B5EF4-FFF2-40B4-BE49-F238E27FC236}">
                <a16:creationId xmlns:a16="http://schemas.microsoft.com/office/drawing/2014/main" id="{3C6FA1FA-59BF-400D-A61B-ED8DFB62D063}"/>
              </a:ext>
            </a:extLst>
          </p:cNvPr>
          <p:cNvSpPr txBox="1">
            <a:spLocks/>
          </p:cNvSpPr>
          <p:nvPr/>
        </p:nvSpPr>
        <p:spPr>
          <a:xfrm>
            <a:off x="734637" y="1600199"/>
            <a:ext cx="7674726" cy="442813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Tx/>
              <a:buNone/>
              <a:defRPr kumimoji="1" sz="3600" kern="1200">
                <a:solidFill>
                  <a:schemeClr val="tx1">
                    <a:lumMod val="75000"/>
                    <a:lumOff val="25000"/>
                  </a:schemeClr>
                </a:solidFill>
                <a:latin typeface="+mn-ea"/>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3200" kern="1200">
                <a:solidFill>
                  <a:schemeClr val="tx1">
                    <a:lumMod val="75000"/>
                    <a:lumOff val="25000"/>
                  </a:schemeClr>
                </a:solidFill>
                <a:latin typeface="+mn-ea"/>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4pPr>
            <a:lvl5pPr marL="93268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altLang="ja-JP" sz="3200" dirty="0"/>
              <a:t>Recurrent Neural Network(RNN) </a:t>
            </a:r>
            <a:r>
              <a:rPr lang="ja-JP" altLang="en-US" sz="2000" dirty="0"/>
              <a:t>ベースの</a:t>
            </a:r>
            <a:r>
              <a:rPr lang="ja-JP" altLang="en-US" sz="3200" dirty="0"/>
              <a:t> </a:t>
            </a:r>
            <a:r>
              <a:rPr lang="en-US" altLang="ja-JP" sz="3200" dirty="0"/>
              <a:t>VAE</a:t>
            </a:r>
          </a:p>
        </p:txBody>
      </p:sp>
      <p:pic>
        <p:nvPicPr>
          <p:cNvPr id="7" name="コンテンツ プレースホルダー 5">
            <a:extLst>
              <a:ext uri="{FF2B5EF4-FFF2-40B4-BE49-F238E27FC236}">
                <a16:creationId xmlns:a16="http://schemas.microsoft.com/office/drawing/2014/main" id="{7635241A-C0C0-4A10-BCF5-418E31BC511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36725" y="2863691"/>
            <a:ext cx="5715000" cy="2857500"/>
          </a:xfrm>
        </p:spPr>
      </p:pic>
    </p:spTree>
    <p:extLst>
      <p:ext uri="{BB962C8B-B14F-4D97-AF65-F5344CB8AC3E}">
        <p14:creationId xmlns:p14="http://schemas.microsoft.com/office/powerpoint/2010/main" val="1363159348"/>
      </p:ext>
    </p:extLst>
  </p:cSld>
  <p:clrMapOvr>
    <a:masterClrMapping/>
  </p:clrMapOvr>
  <mc:AlternateContent xmlns:mc="http://schemas.openxmlformats.org/markup-compatibility/2006" xmlns:p14="http://schemas.microsoft.com/office/powerpoint/2010/main">
    <mc:Choice Requires="p14">
      <p:transition spd="slow" p14:dur="2000" advTm="10735"/>
    </mc:Choice>
    <mc:Fallback xmlns="">
      <p:transition spd="slow" advTm="10735"/>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310607-EC5D-4D69-BECB-C76ACE75EC31}"/>
              </a:ext>
            </a:extLst>
          </p:cNvPr>
          <p:cNvSpPr>
            <a:spLocks noGrp="1"/>
          </p:cNvSpPr>
          <p:nvPr>
            <p:ph type="title"/>
          </p:nvPr>
        </p:nvSpPr>
        <p:spPr/>
        <p:txBody>
          <a:bodyPr/>
          <a:lstStyle/>
          <a:p>
            <a:r>
              <a:rPr lang="en-US" altLang="ja-JP" dirty="0"/>
              <a:t>Accelerated KAZE</a:t>
            </a:r>
            <a:endParaRPr kumimoji="1" lang="ja-JP" altLang="en-US" dirty="0"/>
          </a:p>
        </p:txBody>
      </p:sp>
      <p:pic>
        <p:nvPicPr>
          <p:cNvPr id="6" name="コンテンツ プレースホルダー 5">
            <a:extLst>
              <a:ext uri="{FF2B5EF4-FFF2-40B4-BE49-F238E27FC236}">
                <a16:creationId xmlns:a16="http://schemas.microsoft.com/office/drawing/2014/main" id="{3F6DB878-45A4-4906-9CBF-9DA5B8E07AC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22698" y="3936663"/>
            <a:ext cx="3698604" cy="1849302"/>
          </a:xfrm>
        </p:spPr>
      </p:pic>
      <p:sp>
        <p:nvSpPr>
          <p:cNvPr id="4" name="スライド番号プレースホルダー 3">
            <a:extLst>
              <a:ext uri="{FF2B5EF4-FFF2-40B4-BE49-F238E27FC236}">
                <a16:creationId xmlns:a16="http://schemas.microsoft.com/office/drawing/2014/main" id="{A9DB04B7-5E5D-40C0-B198-F483101688CE}"/>
              </a:ext>
            </a:extLst>
          </p:cNvPr>
          <p:cNvSpPr>
            <a:spLocks noGrp="1"/>
          </p:cNvSpPr>
          <p:nvPr>
            <p:ph type="sldNum" sz="quarter" idx="12"/>
          </p:nvPr>
        </p:nvSpPr>
        <p:spPr/>
        <p:txBody>
          <a:bodyPr/>
          <a:lstStyle/>
          <a:p>
            <a:fld id="{304739FC-810C-4CDC-B60F-21F1951FBC64}" type="slidenum">
              <a:rPr kumimoji="1" lang="ja-JP" altLang="en-US" smtClean="0"/>
              <a:t>12</a:t>
            </a:fld>
            <a:endParaRPr kumimoji="1" lang="ja-JP" altLang="en-US"/>
          </a:p>
        </p:txBody>
      </p:sp>
      <p:sp>
        <p:nvSpPr>
          <p:cNvPr id="7" name="正方形/長方形 6">
            <a:extLst>
              <a:ext uri="{FF2B5EF4-FFF2-40B4-BE49-F238E27FC236}">
                <a16:creationId xmlns:a16="http://schemas.microsoft.com/office/drawing/2014/main" id="{A8D2DAED-09F7-4F79-9AA7-EF21BDA2A61A}"/>
              </a:ext>
            </a:extLst>
          </p:cNvPr>
          <p:cNvSpPr/>
          <p:nvPr/>
        </p:nvSpPr>
        <p:spPr>
          <a:xfrm>
            <a:off x="706581" y="1705468"/>
            <a:ext cx="5337379" cy="2595711"/>
          </a:xfrm>
          <a:prstGeom prst="rect">
            <a:avLst/>
          </a:prstGeom>
        </p:spPr>
        <p:txBody>
          <a:bodyPr wrap="square">
            <a:spAutoFit/>
          </a:bodyPr>
          <a:lstStyle/>
          <a:p>
            <a:pPr>
              <a:lnSpc>
                <a:spcPct val="150000"/>
              </a:lnSpc>
            </a:pPr>
            <a:r>
              <a:rPr lang="en-US" altLang="ja-JP" sz="2800" dirty="0">
                <a:solidFill>
                  <a:schemeClr val="tx1">
                    <a:lumMod val="85000"/>
                    <a:lumOff val="15000"/>
                  </a:schemeClr>
                </a:solidFill>
              </a:rPr>
              <a:t>Accelerated KAZE (AKAZE)</a:t>
            </a:r>
          </a:p>
          <a:p>
            <a:pPr>
              <a:lnSpc>
                <a:spcPct val="150000"/>
              </a:lnSpc>
            </a:pPr>
            <a:r>
              <a:rPr lang="ja-JP" altLang="en-US" sz="2800" dirty="0">
                <a:solidFill>
                  <a:schemeClr val="tx1">
                    <a:lumMod val="85000"/>
                    <a:lumOff val="15000"/>
                  </a:schemeClr>
                </a:solidFill>
              </a:rPr>
              <a:t>特徴点検出</a:t>
            </a:r>
            <a:endParaRPr lang="en-US" altLang="ja-JP" sz="2800" dirty="0">
              <a:solidFill>
                <a:schemeClr val="tx1">
                  <a:lumMod val="85000"/>
                  <a:lumOff val="15000"/>
                </a:schemeClr>
              </a:solidFill>
            </a:endParaRPr>
          </a:p>
          <a:p>
            <a:pPr>
              <a:lnSpc>
                <a:spcPct val="150000"/>
              </a:lnSpc>
            </a:pPr>
            <a:r>
              <a:rPr lang="ja-JP" altLang="en-US" sz="2800" dirty="0">
                <a:solidFill>
                  <a:schemeClr val="tx1">
                    <a:lumMod val="85000"/>
                    <a:lumOff val="15000"/>
                  </a:schemeClr>
                </a:solidFill>
              </a:rPr>
              <a:t>拡大縮小不変  回転不変</a:t>
            </a:r>
          </a:p>
          <a:p>
            <a:pPr>
              <a:lnSpc>
                <a:spcPct val="150000"/>
              </a:lnSpc>
            </a:pPr>
            <a:endParaRPr lang="en-US" altLang="ja-JP" sz="2800" dirty="0">
              <a:solidFill>
                <a:schemeClr val="tx1">
                  <a:lumMod val="85000"/>
                  <a:lumOff val="15000"/>
                </a:schemeClr>
              </a:solidFill>
            </a:endParaRPr>
          </a:p>
        </p:txBody>
      </p:sp>
      <p:sp>
        <p:nvSpPr>
          <p:cNvPr id="8" name="正方形/長方形 7">
            <a:extLst>
              <a:ext uri="{FF2B5EF4-FFF2-40B4-BE49-F238E27FC236}">
                <a16:creationId xmlns:a16="http://schemas.microsoft.com/office/drawing/2014/main" id="{92DDFA58-F900-4EE9-9121-17BC73A2207A}"/>
              </a:ext>
            </a:extLst>
          </p:cNvPr>
          <p:cNvSpPr/>
          <p:nvPr/>
        </p:nvSpPr>
        <p:spPr>
          <a:xfrm>
            <a:off x="508024" y="6365323"/>
            <a:ext cx="7297829" cy="523220"/>
          </a:xfrm>
          <a:prstGeom prst="rect">
            <a:avLst/>
          </a:prstGeom>
        </p:spPr>
        <p:txBody>
          <a:bodyPr wrap="square">
            <a:spAutoFit/>
          </a:bodyPr>
          <a:lstStyle/>
          <a:p>
            <a:r>
              <a:rPr lang="en-US" altLang="ja-JP" sz="1400" dirty="0">
                <a:solidFill>
                  <a:schemeClr val="bg1"/>
                </a:solidFill>
              </a:rPr>
              <a:t>Pablo F </a:t>
            </a:r>
            <a:r>
              <a:rPr lang="en-US" altLang="ja-JP" sz="1400" dirty="0" err="1">
                <a:solidFill>
                  <a:schemeClr val="bg1"/>
                </a:solidFill>
              </a:rPr>
              <a:t>Alcantarilla</a:t>
            </a:r>
            <a:r>
              <a:rPr lang="en-US" altLang="ja-JP" sz="1400" dirty="0">
                <a:solidFill>
                  <a:schemeClr val="bg1"/>
                </a:solidFill>
              </a:rPr>
              <a:t> and T Solutions. Fast explicit diffusion for accelerated features in nonlinear scale spaces. IEEE Trans. </a:t>
            </a:r>
            <a:r>
              <a:rPr lang="en-US" altLang="ja-JP" sz="1400" dirty="0" err="1">
                <a:solidFill>
                  <a:schemeClr val="bg1"/>
                </a:solidFill>
              </a:rPr>
              <a:t>Patt</a:t>
            </a:r>
            <a:r>
              <a:rPr lang="en-US" altLang="ja-JP" sz="1400" dirty="0">
                <a:solidFill>
                  <a:schemeClr val="bg1"/>
                </a:solidFill>
              </a:rPr>
              <a:t>. Anal. Mach. </a:t>
            </a:r>
            <a:r>
              <a:rPr lang="en-US" altLang="ja-JP" sz="1400" dirty="0" err="1">
                <a:solidFill>
                  <a:schemeClr val="bg1"/>
                </a:solidFill>
              </a:rPr>
              <a:t>Intell</a:t>
            </a:r>
            <a:r>
              <a:rPr lang="en-US" altLang="ja-JP" sz="1400" dirty="0">
                <a:solidFill>
                  <a:schemeClr val="bg1"/>
                </a:solidFill>
              </a:rPr>
              <a:t>, 34(7):1281–1298, 2011. </a:t>
            </a:r>
            <a:endParaRPr lang="ja-JP" altLang="en-US" sz="1400" dirty="0">
              <a:solidFill>
                <a:schemeClr val="bg1"/>
              </a:solidFill>
            </a:endParaRPr>
          </a:p>
        </p:txBody>
      </p:sp>
    </p:spTree>
    <p:extLst>
      <p:ext uri="{BB962C8B-B14F-4D97-AF65-F5344CB8AC3E}">
        <p14:creationId xmlns:p14="http://schemas.microsoft.com/office/powerpoint/2010/main" val="212652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5BB624-BE56-4867-9585-F357CD4FE919}"/>
              </a:ext>
            </a:extLst>
          </p:cNvPr>
          <p:cNvSpPr>
            <a:spLocks noGrp="1"/>
          </p:cNvSpPr>
          <p:nvPr>
            <p:ph type="title"/>
          </p:nvPr>
        </p:nvSpPr>
        <p:spPr>
          <a:xfrm>
            <a:off x="706581" y="231067"/>
            <a:ext cx="8093469" cy="1026234"/>
          </a:xfrm>
        </p:spPr>
        <p:txBody>
          <a:bodyPr>
            <a:noAutofit/>
          </a:bodyPr>
          <a:lstStyle/>
          <a:p>
            <a:r>
              <a:rPr kumimoji="1" lang="en-US" altLang="ja-JP" sz="3600" dirty="0"/>
              <a:t>Quick Draw</a:t>
            </a:r>
            <a:endParaRPr kumimoji="1" lang="ja-JP" altLang="en-US" sz="3600" dirty="0"/>
          </a:p>
        </p:txBody>
      </p:sp>
      <p:sp>
        <p:nvSpPr>
          <p:cNvPr id="4" name="スライド番号プレースホルダー 3">
            <a:extLst>
              <a:ext uri="{FF2B5EF4-FFF2-40B4-BE49-F238E27FC236}">
                <a16:creationId xmlns:a16="http://schemas.microsoft.com/office/drawing/2014/main" id="{91DE9D33-9930-42E5-848C-6F9826B1D290}"/>
              </a:ext>
            </a:extLst>
          </p:cNvPr>
          <p:cNvSpPr>
            <a:spLocks noGrp="1"/>
          </p:cNvSpPr>
          <p:nvPr>
            <p:ph type="sldNum" sz="quarter" idx="12"/>
          </p:nvPr>
        </p:nvSpPr>
        <p:spPr/>
        <p:txBody>
          <a:bodyPr/>
          <a:lstStyle/>
          <a:p>
            <a:fld id="{304739FC-810C-4CDC-B60F-21F1951FBC64}" type="slidenum">
              <a:rPr kumimoji="1" lang="ja-JP" altLang="en-US" smtClean="0"/>
              <a:t>13</a:t>
            </a:fld>
            <a:endParaRPr kumimoji="1" lang="ja-JP" altLang="en-US"/>
          </a:p>
        </p:txBody>
      </p:sp>
      <p:sp>
        <p:nvSpPr>
          <p:cNvPr id="5" name="正方形/長方形 4">
            <a:extLst>
              <a:ext uri="{FF2B5EF4-FFF2-40B4-BE49-F238E27FC236}">
                <a16:creationId xmlns:a16="http://schemas.microsoft.com/office/drawing/2014/main" id="{45A06154-6A2A-402D-9A65-86A5194CBFBF}"/>
              </a:ext>
            </a:extLst>
          </p:cNvPr>
          <p:cNvSpPr/>
          <p:nvPr/>
        </p:nvSpPr>
        <p:spPr>
          <a:xfrm>
            <a:off x="706581" y="6363837"/>
            <a:ext cx="6881515" cy="461665"/>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a:spAutoFit/>
          </a:bodyPr>
          <a:lstStyle/>
          <a:p>
            <a:r>
              <a:rPr lang="en-US" altLang="ja-JP" sz="1200" dirty="0">
                <a:solidFill>
                  <a:schemeClr val="bg1"/>
                </a:solidFill>
              </a:rPr>
              <a:t>Salman Cheema, </a:t>
            </a:r>
            <a:r>
              <a:rPr lang="en-US" altLang="ja-JP" sz="1200" dirty="0" err="1">
                <a:solidFill>
                  <a:schemeClr val="bg1"/>
                </a:solidFill>
              </a:rPr>
              <a:t>Sumit</a:t>
            </a:r>
            <a:r>
              <a:rPr lang="en-US" altLang="ja-JP" sz="1200" dirty="0">
                <a:solidFill>
                  <a:schemeClr val="bg1"/>
                </a:solidFill>
              </a:rPr>
              <a:t> </a:t>
            </a:r>
            <a:r>
              <a:rPr lang="en-US" altLang="ja-JP" sz="1200" dirty="0" err="1">
                <a:solidFill>
                  <a:schemeClr val="bg1"/>
                </a:solidFill>
              </a:rPr>
              <a:t>Gulwani</a:t>
            </a:r>
            <a:r>
              <a:rPr lang="en-US" altLang="ja-JP" sz="1200" dirty="0">
                <a:solidFill>
                  <a:schemeClr val="bg1"/>
                </a:solidFill>
              </a:rPr>
              <a:t>, and Joseph</a:t>
            </a:r>
          </a:p>
          <a:p>
            <a:r>
              <a:rPr lang="en-US" altLang="ja-JP" sz="1200" dirty="0" err="1">
                <a:solidFill>
                  <a:schemeClr val="bg1"/>
                </a:solidFill>
              </a:rPr>
              <a:t>LaViola</a:t>
            </a:r>
            <a:r>
              <a:rPr lang="en-US" altLang="ja-JP" sz="1200" dirty="0">
                <a:solidFill>
                  <a:schemeClr val="bg1"/>
                </a:solidFill>
              </a:rPr>
              <a:t>. Quickdraw: Improving drawing experience for geometric diagrams. 2012.</a:t>
            </a:r>
          </a:p>
        </p:txBody>
      </p:sp>
      <p:pic>
        <p:nvPicPr>
          <p:cNvPr id="2050" name="Picture 2" descr="preview">
            <a:extLst>
              <a:ext uri="{FF2B5EF4-FFF2-40B4-BE49-F238E27FC236}">
                <a16:creationId xmlns:a16="http://schemas.microsoft.com/office/drawing/2014/main" id="{4CE1F619-2E0A-4051-9E95-7034D45EC5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614" y="1742153"/>
            <a:ext cx="7504771" cy="2303548"/>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5264E4A7-C029-4B94-997C-4F654A6FB25A}"/>
              </a:ext>
            </a:extLst>
          </p:cNvPr>
          <p:cNvSpPr/>
          <p:nvPr/>
        </p:nvSpPr>
        <p:spPr>
          <a:xfrm>
            <a:off x="819613" y="4421679"/>
            <a:ext cx="7589749" cy="1200329"/>
          </a:xfrm>
          <a:prstGeom prst="rect">
            <a:avLst/>
          </a:prstGeom>
        </p:spPr>
        <p:txBody>
          <a:bodyPr wrap="square">
            <a:spAutoFit/>
          </a:bodyPr>
          <a:lstStyle/>
          <a:p>
            <a:r>
              <a:rPr lang="en-US" altLang="ja-JP" sz="2400" dirty="0"/>
              <a:t>Google </a:t>
            </a:r>
            <a:r>
              <a:rPr lang="ja-JP" altLang="en-US" sz="2400" dirty="0"/>
              <a:t>が公開する描き順データセット</a:t>
            </a:r>
            <a:endParaRPr lang="en-US" altLang="ja-JP" sz="2400" dirty="0"/>
          </a:p>
          <a:p>
            <a:r>
              <a:rPr lang="en-US" altLang="ja-JP" sz="2400" dirty="0"/>
              <a:t>345</a:t>
            </a:r>
            <a:r>
              <a:rPr lang="ja-JP" altLang="en-US" sz="2400" dirty="0"/>
              <a:t>のカテゴリ</a:t>
            </a:r>
            <a:endParaRPr lang="en-US" altLang="ja-JP" sz="2400" dirty="0"/>
          </a:p>
          <a:p>
            <a:r>
              <a:rPr lang="ja-JP" altLang="en-US" sz="2400" dirty="0"/>
              <a:t>データ数 </a:t>
            </a:r>
            <a:r>
              <a:rPr lang="en-US" altLang="ja-JP" sz="2400" dirty="0"/>
              <a:t>5,000</a:t>
            </a:r>
            <a:r>
              <a:rPr lang="ja-JP" altLang="en-US" sz="2400" dirty="0"/>
              <a:t>万以上</a:t>
            </a:r>
          </a:p>
        </p:txBody>
      </p:sp>
    </p:spTree>
    <p:extLst>
      <p:ext uri="{BB962C8B-B14F-4D97-AF65-F5344CB8AC3E}">
        <p14:creationId xmlns:p14="http://schemas.microsoft.com/office/powerpoint/2010/main" val="3824490168"/>
      </p:ext>
    </p:extLst>
  </p:cSld>
  <p:clrMapOvr>
    <a:masterClrMapping/>
  </p:clrMapOvr>
  <mc:AlternateContent xmlns:mc="http://schemas.openxmlformats.org/markup-compatibility/2006" xmlns:p14="http://schemas.microsoft.com/office/powerpoint/2010/main">
    <mc:Choice Requires="p14">
      <p:transition spd="slow" p14:dur="2000" advTm="10735"/>
    </mc:Choice>
    <mc:Fallback xmlns="">
      <p:transition spd="slow" advTm="10735"/>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3953D3-C659-4BAB-853C-56511366021A}"/>
              </a:ext>
            </a:extLst>
          </p:cNvPr>
          <p:cNvSpPr>
            <a:spLocks noGrp="1"/>
          </p:cNvSpPr>
          <p:nvPr>
            <p:ph type="title"/>
          </p:nvPr>
        </p:nvSpPr>
        <p:spPr/>
        <p:txBody>
          <a:bodyPr/>
          <a:lstStyle/>
          <a:p>
            <a:r>
              <a:rPr kumimoji="1" lang="ja-JP" altLang="en-US" dirty="0"/>
              <a:t>スケッチの行列</a:t>
            </a:r>
          </a:p>
        </p:txBody>
      </p:sp>
      <p:sp>
        <p:nvSpPr>
          <p:cNvPr id="4" name="スライド番号プレースホルダー 3">
            <a:extLst>
              <a:ext uri="{FF2B5EF4-FFF2-40B4-BE49-F238E27FC236}">
                <a16:creationId xmlns:a16="http://schemas.microsoft.com/office/drawing/2014/main" id="{2A274A24-4866-4104-88D8-46C473F39DF4}"/>
              </a:ext>
            </a:extLst>
          </p:cNvPr>
          <p:cNvSpPr>
            <a:spLocks noGrp="1"/>
          </p:cNvSpPr>
          <p:nvPr>
            <p:ph type="sldNum" sz="quarter" idx="12"/>
          </p:nvPr>
        </p:nvSpPr>
        <p:spPr/>
        <p:txBody>
          <a:bodyPr/>
          <a:lstStyle/>
          <a:p>
            <a:fld id="{304739FC-810C-4CDC-B60F-21F1951FBC64}" type="slidenum">
              <a:rPr kumimoji="1" lang="ja-JP" altLang="en-US" smtClean="0"/>
              <a:t>14</a:t>
            </a:fld>
            <a:endParaRPr kumimoji="1" lang="ja-JP" altLang="en-US"/>
          </a:p>
        </p:txBody>
      </p:sp>
      <mc:AlternateContent xmlns:mc="http://schemas.openxmlformats.org/markup-compatibility/2006" xmlns:a14="http://schemas.microsoft.com/office/drawing/2010/main">
        <mc:Choice Requires="a14">
          <p:sp>
            <p:nvSpPr>
              <p:cNvPr id="5" name="コンテンツ プレースホルダー 4">
                <a:extLst>
                  <a:ext uri="{FF2B5EF4-FFF2-40B4-BE49-F238E27FC236}">
                    <a16:creationId xmlns:a16="http://schemas.microsoft.com/office/drawing/2014/main" id="{378D4A22-8487-4CC8-9218-B6E10F77DB3D}"/>
                  </a:ext>
                </a:extLst>
              </p:cNvPr>
              <p:cNvSpPr txBox="1">
                <a:spLocks noGrp="1"/>
              </p:cNvSpPr>
              <p:nvPr>
                <p:ph idx="1"/>
              </p:nvPr>
            </p:nvSpPr>
            <p:spPr>
              <a:xfrm>
                <a:off x="764771" y="3314030"/>
                <a:ext cx="7543800" cy="1501950"/>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d>
                        <m:dPr>
                          <m:ctrlPr>
                            <a:rPr kumimoji="1" lang="en-US" altLang="ja-JP" sz="4000" i="1" smtClean="0">
                              <a:latin typeface="Cambria Math" panose="02040503050406030204" pitchFamily="18" charset="0"/>
                            </a:rPr>
                          </m:ctrlPr>
                        </m:dPr>
                        <m:e>
                          <m:m>
                            <m:mPr>
                              <m:mcs>
                                <m:mc>
                                  <m:mcPr>
                                    <m:count m:val="1"/>
                                    <m:mcJc m:val="center"/>
                                  </m:mcPr>
                                </m:mc>
                              </m:mcs>
                              <m:ctrlPr>
                                <a:rPr kumimoji="1" lang="en-US" altLang="ja-JP" sz="4000" i="1" smtClean="0">
                                  <a:latin typeface="Cambria Math" panose="02040503050406030204" pitchFamily="18" charset="0"/>
                                </a:rPr>
                              </m:ctrlPr>
                            </m:mPr>
                            <m:mr>
                              <m:e>
                                <m:r>
                                  <m:rPr>
                                    <m:brk m:alnAt="7"/>
                                  </m:rPr>
                                  <a:rPr kumimoji="1" lang="en-US" altLang="ja-JP" sz="4000" b="0" i="1" smtClean="0">
                                    <a:latin typeface="Cambria Math" panose="02040503050406030204" pitchFamily="18" charset="0"/>
                                  </a:rPr>
                                  <m:t>0</m:t>
                                </m:r>
                              </m:e>
                            </m:mr>
                            <m:mr>
                              <m:e>
                                <m:r>
                                  <a:rPr kumimoji="1" lang="en-US" altLang="ja-JP" sz="4000" b="0" i="1" smtClean="0">
                                    <a:latin typeface="Cambria Math" panose="02040503050406030204" pitchFamily="18" charset="0"/>
                                  </a:rPr>
                                  <m:t>0</m:t>
                                </m:r>
                              </m:e>
                            </m:mr>
                            <m:mr>
                              <m:e>
                                <m:r>
                                  <a:rPr kumimoji="1" lang="en-US" altLang="ja-JP" sz="4000" b="0" i="1" smtClean="0">
                                    <a:latin typeface="Cambria Math" panose="02040503050406030204" pitchFamily="18" charset="0"/>
                                  </a:rPr>
                                  <m:t>0</m:t>
                                </m:r>
                              </m:e>
                            </m:mr>
                          </m:m>
                          <m:m>
                            <m:mPr>
                              <m:mcs>
                                <m:mc>
                                  <m:mcPr>
                                    <m:count m:val="1"/>
                                    <m:mcJc m:val="center"/>
                                  </m:mcPr>
                                </m:mc>
                              </m:mcs>
                              <m:ctrlPr>
                                <a:rPr kumimoji="1" lang="en-US" altLang="ja-JP" sz="4000" i="1" smtClean="0">
                                  <a:latin typeface="Cambria Math" panose="02040503050406030204" pitchFamily="18" charset="0"/>
                                </a:rPr>
                              </m:ctrlPr>
                            </m:mPr>
                            <m:mr>
                              <m:e>
                                <m:r>
                                  <m:rPr>
                                    <m:brk m:alnAt="7"/>
                                  </m:rPr>
                                  <a:rPr kumimoji="1" lang="en-US" altLang="ja-JP" sz="4000" b="0" i="1" smtClean="0">
                                    <a:latin typeface="Cambria Math" panose="02040503050406030204" pitchFamily="18" charset="0"/>
                                  </a:rPr>
                                  <m:t>5</m:t>
                                </m:r>
                                <m:r>
                                  <a:rPr kumimoji="1" lang="en-US" altLang="ja-JP" sz="4000" b="0" i="1" smtClean="0">
                                    <a:latin typeface="Cambria Math" panose="02040503050406030204" pitchFamily="18" charset="0"/>
                                  </a:rPr>
                                  <m:t>.4</m:t>
                                </m:r>
                              </m:e>
                            </m:mr>
                            <m:mr>
                              <m:e>
                                <m:r>
                                  <a:rPr kumimoji="1" lang="en-US" altLang="ja-JP" sz="4000" b="0" i="1" smtClean="0">
                                    <a:latin typeface="Cambria Math" panose="02040503050406030204" pitchFamily="18" charset="0"/>
                                  </a:rPr>
                                  <m:t>  −3.4 </m:t>
                                </m:r>
                              </m:e>
                            </m:mr>
                            <m:mr>
                              <m:e>
                                <m:r>
                                  <a:rPr kumimoji="1" lang="en-US" altLang="ja-JP" sz="4000" b="0" i="1" smtClean="0">
                                    <a:latin typeface="Cambria Math" panose="02040503050406030204" pitchFamily="18" charset="0"/>
                                  </a:rPr>
                                  <m:t>1</m:t>
                                </m:r>
                              </m:e>
                            </m:mr>
                          </m:m>
                          <m:m>
                            <m:mPr>
                              <m:mcs>
                                <m:mc>
                                  <m:mcPr>
                                    <m:count m:val="1"/>
                                    <m:mcJc m:val="center"/>
                                  </m:mcPr>
                                </m:mc>
                              </m:mcs>
                              <m:ctrlPr>
                                <a:rPr kumimoji="1" lang="en-US" altLang="ja-JP" sz="4000" i="1" smtClean="0">
                                  <a:latin typeface="Cambria Math" panose="02040503050406030204" pitchFamily="18" charset="0"/>
                                </a:rPr>
                              </m:ctrlPr>
                            </m:mPr>
                            <m:mr>
                              <m:e>
                                <m:r>
                                  <m:rPr>
                                    <m:brk m:alnAt="7"/>
                                  </m:rPr>
                                  <a:rPr kumimoji="1" lang="en-US" altLang="ja-JP" sz="4000" b="0" i="1" smtClean="0">
                                    <a:latin typeface="Cambria Math" panose="02040503050406030204" pitchFamily="18" charset="0"/>
                                  </a:rPr>
                                  <m:t>6</m:t>
                                </m:r>
                                <m:r>
                                  <a:rPr kumimoji="1" lang="en-US" altLang="ja-JP" sz="4000" b="0" i="1" smtClean="0">
                                    <a:latin typeface="Cambria Math" panose="02040503050406030204" pitchFamily="18" charset="0"/>
                                  </a:rPr>
                                  <m:t>.8</m:t>
                                </m:r>
                              </m:e>
                            </m:mr>
                            <m:mr>
                              <m:e>
                                <m:r>
                                  <a:rPr kumimoji="1" lang="en-US" altLang="ja-JP" sz="4000" b="0" i="1" smtClean="0">
                                    <a:latin typeface="Cambria Math" panose="02040503050406030204" pitchFamily="18" charset="0"/>
                                  </a:rPr>
                                  <m:t> −1.2</m:t>
                                </m:r>
                              </m:e>
                            </m:mr>
                            <m:mr>
                              <m:e>
                                <m:r>
                                  <a:rPr kumimoji="1" lang="en-US" altLang="ja-JP" sz="4000" b="0" i="1" smtClean="0">
                                    <a:latin typeface="Cambria Math" panose="02040503050406030204" pitchFamily="18" charset="0"/>
                                  </a:rPr>
                                  <m:t>0</m:t>
                                </m:r>
                              </m:e>
                            </m:mr>
                          </m:m>
                          <m:r>
                            <a:rPr kumimoji="1" lang="en-US" altLang="ja-JP" sz="4000" i="1" smtClean="0">
                              <a:latin typeface="Cambria Math" panose="02040503050406030204" pitchFamily="18" charset="0"/>
                            </a:rPr>
                            <m:t>…</m:t>
                          </m:r>
                          <m:m>
                            <m:mPr>
                              <m:mcs>
                                <m:mc>
                                  <m:mcPr>
                                    <m:count m:val="1"/>
                                    <m:mcJc m:val="center"/>
                                  </m:mcPr>
                                </m:mc>
                              </m:mcs>
                              <m:ctrlPr>
                                <a:rPr kumimoji="1" lang="en-US" altLang="ja-JP" sz="4000" i="1" smtClean="0">
                                  <a:latin typeface="Cambria Math" panose="02040503050406030204" pitchFamily="18" charset="0"/>
                                </a:rPr>
                              </m:ctrlPr>
                            </m:mPr>
                            <m:mr>
                              <m:e>
                                <m:r>
                                  <m:rPr>
                                    <m:brk m:alnAt="7"/>
                                  </m:rPr>
                                  <a:rPr kumimoji="1" lang="en-US" altLang="ja-JP" sz="4000" b="0" i="1" smtClean="0">
                                    <a:latin typeface="Cambria Math" panose="02040503050406030204" pitchFamily="18" charset="0"/>
                                  </a:rPr>
                                  <m:t>1</m:t>
                                </m:r>
                                <m:r>
                                  <a:rPr kumimoji="1" lang="en-US" altLang="ja-JP" sz="4000" b="0" i="1" smtClean="0">
                                    <a:latin typeface="Cambria Math" panose="02040503050406030204" pitchFamily="18" charset="0"/>
                                  </a:rPr>
                                  <m:t>.1</m:t>
                                </m:r>
                              </m:e>
                            </m:mr>
                            <m:mr>
                              <m:e>
                                <m:r>
                                  <a:rPr kumimoji="1" lang="en-US" altLang="ja-JP" sz="4000" b="0" i="1" smtClean="0">
                                    <a:latin typeface="Cambria Math" panose="02040503050406030204" pitchFamily="18" charset="0"/>
                                  </a:rPr>
                                  <m:t>1.3</m:t>
                                </m:r>
                              </m:e>
                            </m:mr>
                            <m:mr>
                              <m:e>
                                <m:r>
                                  <a:rPr kumimoji="1" lang="en-US" altLang="ja-JP" sz="4000" b="0" i="1" smtClean="0">
                                    <a:latin typeface="Cambria Math" panose="02040503050406030204" pitchFamily="18" charset="0"/>
                                  </a:rPr>
                                  <m:t>0</m:t>
                                </m:r>
                              </m:e>
                            </m:mr>
                          </m:m>
                          <m:m>
                            <m:mPr>
                              <m:mcs>
                                <m:mc>
                                  <m:mcPr>
                                    <m:count m:val="1"/>
                                    <m:mcJc m:val="center"/>
                                  </m:mcPr>
                                </m:mc>
                              </m:mcs>
                              <m:ctrlPr>
                                <a:rPr kumimoji="1" lang="en-US" altLang="ja-JP" sz="4000" i="1" smtClean="0">
                                  <a:latin typeface="Cambria Math" panose="02040503050406030204" pitchFamily="18" charset="0"/>
                                </a:rPr>
                              </m:ctrlPr>
                            </m:mPr>
                            <m:mr>
                              <m:e>
                                <m:r>
                                  <m:rPr>
                                    <m:brk m:alnAt="7"/>
                                  </m:rPr>
                                  <a:rPr kumimoji="1" lang="en-US" altLang="ja-JP" sz="4000" b="0" i="1" smtClean="0">
                                    <a:latin typeface="Cambria Math" panose="02040503050406030204" pitchFamily="18" charset="0"/>
                                  </a:rPr>
                                  <m:t>0</m:t>
                                </m:r>
                                <m:r>
                                  <a:rPr kumimoji="1" lang="en-US" altLang="ja-JP" sz="4000" b="0" i="1" smtClean="0">
                                    <a:latin typeface="Cambria Math" panose="02040503050406030204" pitchFamily="18" charset="0"/>
                                  </a:rPr>
                                  <m:t>.9</m:t>
                                </m:r>
                              </m:e>
                            </m:mr>
                            <m:mr>
                              <m:e>
                                <m:r>
                                  <a:rPr kumimoji="1" lang="en-US" altLang="ja-JP" sz="4000" b="0" i="1" smtClean="0">
                                    <a:latin typeface="Cambria Math" panose="02040503050406030204" pitchFamily="18" charset="0"/>
                                  </a:rPr>
                                  <m:t>  1.1</m:t>
                                </m:r>
                              </m:e>
                            </m:mr>
                            <m:mr>
                              <m:e>
                                <m:r>
                                  <a:rPr kumimoji="1" lang="en-US" altLang="ja-JP" sz="4000" b="0" i="1" smtClean="0">
                                    <a:latin typeface="Cambria Math" panose="02040503050406030204" pitchFamily="18" charset="0"/>
                                  </a:rPr>
                                  <m:t>1</m:t>
                                </m:r>
                              </m:e>
                            </m:mr>
                          </m:m>
                        </m:e>
                      </m:d>
                    </m:oMath>
                  </m:oMathPara>
                </a14:m>
                <a:endParaRPr kumimoji="1" lang="ja-JP" altLang="en-US" sz="4000" dirty="0"/>
              </a:p>
            </p:txBody>
          </p:sp>
        </mc:Choice>
        <mc:Fallback xmlns="">
          <p:sp>
            <p:nvSpPr>
              <p:cNvPr id="5" name="コンテンツ プレースホルダー 4">
                <a:extLst>
                  <a:ext uri="{FF2B5EF4-FFF2-40B4-BE49-F238E27FC236}">
                    <a16:creationId xmlns:a16="http://schemas.microsoft.com/office/drawing/2014/main" id="{378D4A22-8487-4CC8-9218-B6E10F77DB3D}"/>
                  </a:ext>
                </a:extLst>
              </p:cNvPr>
              <p:cNvSpPr txBox="1">
                <a:spLocks noGrp="1" noRot="1" noChangeAspect="1" noMove="1" noResize="1" noEditPoints="1" noAdjustHandles="1" noChangeArrowheads="1" noChangeShapeType="1" noTextEdit="1"/>
              </p:cNvSpPr>
              <p:nvPr>
                <p:ph idx="1"/>
              </p:nvPr>
            </p:nvSpPr>
            <p:spPr>
              <a:xfrm>
                <a:off x="764771" y="3314030"/>
                <a:ext cx="7543800" cy="1501950"/>
              </a:xfrm>
              <a:prstGeom prst="rect">
                <a:avLst/>
              </a:prstGeom>
              <a:blipFill>
                <a:blip r:embed="rId3"/>
                <a:stretch>
                  <a:fillRect t="-32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26E4C5FD-36C1-423D-88E6-6702CC8B784B}"/>
                  </a:ext>
                </a:extLst>
              </p:cNvPr>
              <p:cNvSpPr txBox="1"/>
              <p:nvPr/>
            </p:nvSpPr>
            <p:spPr>
              <a:xfrm>
                <a:off x="1973766" y="2722679"/>
                <a:ext cx="5907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=1</m:t>
                      </m:r>
                    </m:oMath>
                  </m:oMathPara>
                </a14:m>
                <a:endParaRPr kumimoji="1" lang="ja-JP" altLang="en-US" dirty="0"/>
              </a:p>
            </p:txBody>
          </p:sp>
        </mc:Choice>
        <mc:Fallback xmlns="">
          <p:sp>
            <p:nvSpPr>
              <p:cNvPr id="7" name="テキスト ボックス 6">
                <a:extLst>
                  <a:ext uri="{FF2B5EF4-FFF2-40B4-BE49-F238E27FC236}">
                    <a16:creationId xmlns:a16="http://schemas.microsoft.com/office/drawing/2014/main" id="{26E4C5FD-36C1-423D-88E6-6702CC8B784B}"/>
                  </a:ext>
                </a:extLst>
              </p:cNvPr>
              <p:cNvSpPr txBox="1">
                <a:spLocks noRot="1" noChangeAspect="1" noMove="1" noResize="1" noEditPoints="1" noAdjustHandles="1" noChangeArrowheads="1" noChangeShapeType="1" noTextEdit="1"/>
              </p:cNvSpPr>
              <p:nvPr/>
            </p:nvSpPr>
            <p:spPr>
              <a:xfrm>
                <a:off x="1973766" y="2722679"/>
                <a:ext cx="590739" cy="276999"/>
              </a:xfrm>
              <a:prstGeom prst="rect">
                <a:avLst/>
              </a:prstGeom>
              <a:blipFill>
                <a:blip r:embed="rId4"/>
                <a:stretch>
                  <a:fillRect l="-7216" r="-7216" b="-111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E782E865-963B-4E62-A741-96E224B5E089}"/>
                  </a:ext>
                </a:extLst>
              </p:cNvPr>
              <p:cNvSpPr txBox="1"/>
              <p:nvPr/>
            </p:nvSpPr>
            <p:spPr>
              <a:xfrm>
                <a:off x="2784088" y="2722678"/>
                <a:ext cx="5907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=2</m:t>
                      </m:r>
                    </m:oMath>
                  </m:oMathPara>
                </a14:m>
                <a:endParaRPr kumimoji="1" lang="ja-JP" altLang="en-US" dirty="0"/>
              </a:p>
            </p:txBody>
          </p:sp>
        </mc:Choice>
        <mc:Fallback xmlns="">
          <p:sp>
            <p:nvSpPr>
              <p:cNvPr id="8" name="テキスト ボックス 7">
                <a:extLst>
                  <a:ext uri="{FF2B5EF4-FFF2-40B4-BE49-F238E27FC236}">
                    <a16:creationId xmlns:a16="http://schemas.microsoft.com/office/drawing/2014/main" id="{E782E865-963B-4E62-A741-96E224B5E089}"/>
                  </a:ext>
                </a:extLst>
              </p:cNvPr>
              <p:cNvSpPr txBox="1">
                <a:spLocks noRot="1" noChangeAspect="1" noMove="1" noResize="1" noEditPoints="1" noAdjustHandles="1" noChangeArrowheads="1" noChangeShapeType="1" noTextEdit="1"/>
              </p:cNvSpPr>
              <p:nvPr/>
            </p:nvSpPr>
            <p:spPr>
              <a:xfrm>
                <a:off x="2784088" y="2722678"/>
                <a:ext cx="590739" cy="276999"/>
              </a:xfrm>
              <a:prstGeom prst="rect">
                <a:avLst/>
              </a:prstGeom>
              <a:blipFill>
                <a:blip r:embed="rId5"/>
                <a:stretch>
                  <a:fillRect l="-7216" r="-7216" b="-111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A784F3B6-5848-4ADC-AFA3-F3B02FF79C93}"/>
                  </a:ext>
                </a:extLst>
              </p:cNvPr>
              <p:cNvSpPr txBox="1"/>
              <p:nvPr/>
            </p:nvSpPr>
            <p:spPr>
              <a:xfrm>
                <a:off x="3945932" y="2722677"/>
                <a:ext cx="5907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=3</m:t>
                      </m:r>
                    </m:oMath>
                  </m:oMathPara>
                </a14:m>
                <a:endParaRPr kumimoji="1" lang="ja-JP" altLang="en-US" dirty="0"/>
              </a:p>
            </p:txBody>
          </p:sp>
        </mc:Choice>
        <mc:Fallback xmlns="">
          <p:sp>
            <p:nvSpPr>
              <p:cNvPr id="9" name="テキスト ボックス 8">
                <a:extLst>
                  <a:ext uri="{FF2B5EF4-FFF2-40B4-BE49-F238E27FC236}">
                    <a16:creationId xmlns:a16="http://schemas.microsoft.com/office/drawing/2014/main" id="{A784F3B6-5848-4ADC-AFA3-F3B02FF79C93}"/>
                  </a:ext>
                </a:extLst>
              </p:cNvPr>
              <p:cNvSpPr txBox="1">
                <a:spLocks noRot="1" noChangeAspect="1" noMove="1" noResize="1" noEditPoints="1" noAdjustHandles="1" noChangeArrowheads="1" noChangeShapeType="1" noTextEdit="1"/>
              </p:cNvSpPr>
              <p:nvPr/>
            </p:nvSpPr>
            <p:spPr>
              <a:xfrm>
                <a:off x="3945932" y="2722677"/>
                <a:ext cx="590739" cy="276999"/>
              </a:xfrm>
              <a:prstGeom prst="rect">
                <a:avLst/>
              </a:prstGeom>
              <a:blipFill>
                <a:blip r:embed="rId6"/>
                <a:stretch>
                  <a:fillRect l="-6186" r="-8247" b="-111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4D2E8D8B-EB39-46AB-B9E3-2739EB3BE627}"/>
                  </a:ext>
                </a:extLst>
              </p:cNvPr>
              <p:cNvSpPr txBox="1"/>
              <p:nvPr/>
            </p:nvSpPr>
            <p:spPr>
              <a:xfrm>
                <a:off x="5074634" y="2722674"/>
                <a:ext cx="1003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𝑛</m:t>
                      </m:r>
                      <m:r>
                        <a:rPr kumimoji="1" lang="en-US" altLang="ja-JP" b="0" i="1" smtClean="0">
                          <a:latin typeface="Cambria Math" panose="02040503050406030204" pitchFamily="18" charset="0"/>
                        </a:rPr>
                        <m:t>−1</m:t>
                      </m:r>
                    </m:oMath>
                  </m:oMathPara>
                </a14:m>
                <a:endParaRPr kumimoji="1" lang="ja-JP" altLang="en-US" dirty="0"/>
              </a:p>
            </p:txBody>
          </p:sp>
        </mc:Choice>
        <mc:Fallback xmlns="">
          <p:sp>
            <p:nvSpPr>
              <p:cNvPr id="10" name="テキスト ボックス 9">
                <a:extLst>
                  <a:ext uri="{FF2B5EF4-FFF2-40B4-BE49-F238E27FC236}">
                    <a16:creationId xmlns:a16="http://schemas.microsoft.com/office/drawing/2014/main" id="{4D2E8D8B-EB39-46AB-B9E3-2739EB3BE627}"/>
                  </a:ext>
                </a:extLst>
              </p:cNvPr>
              <p:cNvSpPr txBox="1">
                <a:spLocks noRot="1" noChangeAspect="1" noMove="1" noResize="1" noEditPoints="1" noAdjustHandles="1" noChangeArrowheads="1" noChangeShapeType="1" noTextEdit="1"/>
              </p:cNvSpPr>
              <p:nvPr/>
            </p:nvSpPr>
            <p:spPr>
              <a:xfrm>
                <a:off x="5074634" y="2722674"/>
                <a:ext cx="1003480" cy="276999"/>
              </a:xfrm>
              <a:prstGeom prst="rect">
                <a:avLst/>
              </a:prstGeom>
              <a:blipFill>
                <a:blip r:embed="rId7"/>
                <a:stretch>
                  <a:fillRect l="-3636" r="-4848" b="-111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129BFB7E-225F-4616-BE02-B27EC9E3B60B}"/>
                  </a:ext>
                </a:extLst>
              </p:cNvPr>
              <p:cNvSpPr txBox="1"/>
              <p:nvPr/>
            </p:nvSpPr>
            <p:spPr>
              <a:xfrm>
                <a:off x="6378415" y="2722673"/>
                <a:ext cx="475323" cy="276999"/>
              </a:xfrm>
              <a:prstGeom prst="rect">
                <a:avLst/>
              </a:prstGeom>
              <a:noFill/>
            </p:spPr>
            <p:txBody>
              <a:bodyPr wrap="none" lIns="0" tIns="0" rIns="0" bIns="0" rtlCol="0">
                <a:spAutoFit/>
              </a:bodyPr>
              <a:lstStyle/>
              <a:p>
                <a14:m>
                  <m:oMath xmlns:m="http://schemas.openxmlformats.org/officeDocument/2006/math">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m:t>
                    </m:r>
                  </m:oMath>
                </a14:m>
                <a:r>
                  <a:rPr kumimoji="1" lang="en-US" altLang="ja-JP" dirty="0"/>
                  <a:t>n</a:t>
                </a:r>
                <a:endParaRPr kumimoji="1" lang="ja-JP" altLang="en-US" dirty="0"/>
              </a:p>
            </p:txBody>
          </p:sp>
        </mc:Choice>
        <mc:Fallback xmlns="">
          <p:sp>
            <p:nvSpPr>
              <p:cNvPr id="11" name="テキスト ボックス 10">
                <a:extLst>
                  <a:ext uri="{FF2B5EF4-FFF2-40B4-BE49-F238E27FC236}">
                    <a16:creationId xmlns:a16="http://schemas.microsoft.com/office/drawing/2014/main" id="{129BFB7E-225F-4616-BE02-B27EC9E3B60B}"/>
                  </a:ext>
                </a:extLst>
              </p:cNvPr>
              <p:cNvSpPr txBox="1">
                <a:spLocks noRot="1" noChangeAspect="1" noMove="1" noResize="1" noEditPoints="1" noAdjustHandles="1" noChangeArrowheads="1" noChangeShapeType="1" noTextEdit="1"/>
              </p:cNvSpPr>
              <p:nvPr/>
            </p:nvSpPr>
            <p:spPr>
              <a:xfrm>
                <a:off x="6378415" y="2722673"/>
                <a:ext cx="475323" cy="276999"/>
              </a:xfrm>
              <a:prstGeom prst="rect">
                <a:avLst/>
              </a:prstGeom>
              <a:blipFill>
                <a:blip r:embed="rId8"/>
                <a:stretch>
                  <a:fillRect l="-15385" t="-28889" r="-29487" b="-511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638E31A5-C6E7-4AB8-8E3E-FE1A5C81DDEC}"/>
                  </a:ext>
                </a:extLst>
              </p:cNvPr>
              <p:cNvSpPr txBox="1"/>
              <p:nvPr/>
            </p:nvSpPr>
            <p:spPr>
              <a:xfrm>
                <a:off x="1122556" y="3290500"/>
                <a:ext cx="44050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400" b="0" i="0" smtClean="0">
                          <a:latin typeface="Cambria Math" panose="02040503050406030204" pitchFamily="18" charset="0"/>
                        </a:rPr>
                        <m:t>Δ</m:t>
                      </m:r>
                      <m:r>
                        <a:rPr kumimoji="1" lang="en-US" altLang="ja-JP" sz="2400" b="0" i="1" smtClean="0">
                          <a:latin typeface="Cambria Math" panose="02040503050406030204" pitchFamily="18" charset="0"/>
                        </a:rPr>
                        <m:t>𝑥</m:t>
                      </m:r>
                    </m:oMath>
                  </m:oMathPara>
                </a14:m>
                <a:endParaRPr kumimoji="1" lang="ja-JP" altLang="en-US" sz="2400" dirty="0"/>
              </a:p>
            </p:txBody>
          </p:sp>
        </mc:Choice>
        <mc:Fallback xmlns="">
          <p:sp>
            <p:nvSpPr>
              <p:cNvPr id="12" name="テキスト ボックス 11">
                <a:extLst>
                  <a:ext uri="{FF2B5EF4-FFF2-40B4-BE49-F238E27FC236}">
                    <a16:creationId xmlns:a16="http://schemas.microsoft.com/office/drawing/2014/main" id="{638E31A5-C6E7-4AB8-8E3E-FE1A5C81DDEC}"/>
                  </a:ext>
                </a:extLst>
              </p:cNvPr>
              <p:cNvSpPr txBox="1">
                <a:spLocks noRot="1" noChangeAspect="1" noMove="1" noResize="1" noEditPoints="1" noAdjustHandles="1" noChangeArrowheads="1" noChangeShapeType="1" noTextEdit="1"/>
              </p:cNvSpPr>
              <p:nvPr/>
            </p:nvSpPr>
            <p:spPr>
              <a:xfrm>
                <a:off x="1122556" y="3290500"/>
                <a:ext cx="440505" cy="369332"/>
              </a:xfrm>
              <a:prstGeom prst="rect">
                <a:avLst/>
              </a:prstGeom>
              <a:blipFill>
                <a:blip r:embed="rId9"/>
                <a:stretch>
                  <a:fillRect l="-13889" r="-6944"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4551C920-EBEB-4CC4-B2AD-FB171E7F650A}"/>
                  </a:ext>
                </a:extLst>
              </p:cNvPr>
              <p:cNvSpPr txBox="1"/>
              <p:nvPr/>
            </p:nvSpPr>
            <p:spPr>
              <a:xfrm>
                <a:off x="1122556" y="3789518"/>
                <a:ext cx="42319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400" b="0" i="0" smtClean="0">
                          <a:latin typeface="Cambria Math" panose="02040503050406030204" pitchFamily="18" charset="0"/>
                        </a:rPr>
                        <m:t>Δy</m:t>
                      </m:r>
                    </m:oMath>
                  </m:oMathPara>
                </a14:m>
                <a:endParaRPr kumimoji="1" lang="ja-JP" altLang="en-US" sz="2400" dirty="0"/>
              </a:p>
            </p:txBody>
          </p:sp>
        </mc:Choice>
        <mc:Fallback xmlns="">
          <p:sp>
            <p:nvSpPr>
              <p:cNvPr id="13" name="テキスト ボックス 12">
                <a:extLst>
                  <a:ext uri="{FF2B5EF4-FFF2-40B4-BE49-F238E27FC236}">
                    <a16:creationId xmlns:a16="http://schemas.microsoft.com/office/drawing/2014/main" id="{4551C920-EBEB-4CC4-B2AD-FB171E7F650A}"/>
                  </a:ext>
                </a:extLst>
              </p:cNvPr>
              <p:cNvSpPr txBox="1">
                <a:spLocks noRot="1" noChangeAspect="1" noMove="1" noResize="1" noEditPoints="1" noAdjustHandles="1" noChangeArrowheads="1" noChangeShapeType="1" noTextEdit="1"/>
              </p:cNvSpPr>
              <p:nvPr/>
            </p:nvSpPr>
            <p:spPr>
              <a:xfrm>
                <a:off x="1122556" y="3789518"/>
                <a:ext cx="423193" cy="369332"/>
              </a:xfrm>
              <a:prstGeom prst="rect">
                <a:avLst/>
              </a:prstGeom>
              <a:blipFill>
                <a:blip r:embed="rId10"/>
                <a:stretch>
                  <a:fillRect l="-22857" r="-21429" b="-38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91289479-EB69-4113-ACE4-4FA35CDF0C45}"/>
                  </a:ext>
                </a:extLst>
              </p:cNvPr>
              <p:cNvSpPr txBox="1"/>
              <p:nvPr/>
            </p:nvSpPr>
            <p:spPr>
              <a:xfrm>
                <a:off x="1223160" y="4383590"/>
                <a:ext cx="2392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𝑧</m:t>
                      </m:r>
                    </m:oMath>
                  </m:oMathPara>
                </a14:m>
                <a:endParaRPr kumimoji="1" lang="ja-JP" altLang="en-US" sz="2400" dirty="0"/>
              </a:p>
            </p:txBody>
          </p:sp>
        </mc:Choice>
        <mc:Fallback xmlns="">
          <p:sp>
            <p:nvSpPr>
              <p:cNvPr id="14" name="テキスト ボックス 13">
                <a:extLst>
                  <a:ext uri="{FF2B5EF4-FFF2-40B4-BE49-F238E27FC236}">
                    <a16:creationId xmlns:a16="http://schemas.microsoft.com/office/drawing/2014/main" id="{91289479-EB69-4113-ACE4-4FA35CDF0C45}"/>
                  </a:ext>
                </a:extLst>
              </p:cNvPr>
              <p:cNvSpPr txBox="1">
                <a:spLocks noRot="1" noChangeAspect="1" noMove="1" noResize="1" noEditPoints="1" noAdjustHandles="1" noChangeArrowheads="1" noChangeShapeType="1" noTextEdit="1"/>
              </p:cNvSpPr>
              <p:nvPr/>
            </p:nvSpPr>
            <p:spPr>
              <a:xfrm>
                <a:off x="1223160" y="4383590"/>
                <a:ext cx="239296" cy="369332"/>
              </a:xfrm>
              <a:prstGeom prst="rect">
                <a:avLst/>
              </a:prstGeom>
              <a:blipFill>
                <a:blip r:embed="rId11"/>
                <a:stretch>
                  <a:fillRect l="-15385" r="-10256" b="-163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644495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A71CDC-97C2-465F-8B9B-AE9D55104F50}"/>
              </a:ext>
            </a:extLst>
          </p:cNvPr>
          <p:cNvSpPr>
            <a:spLocks noGrp="1"/>
          </p:cNvSpPr>
          <p:nvPr>
            <p:ph type="title"/>
          </p:nvPr>
        </p:nvSpPr>
        <p:spPr/>
        <p:txBody>
          <a:bodyPr/>
          <a:lstStyle/>
          <a:p>
            <a:r>
              <a:rPr kumimoji="1" lang="ja-JP" altLang="en-US" dirty="0"/>
              <a:t>目次</a:t>
            </a:r>
          </a:p>
        </p:txBody>
      </p:sp>
      <p:sp>
        <p:nvSpPr>
          <p:cNvPr id="3" name="コンテンツ プレースホルダー 2">
            <a:extLst>
              <a:ext uri="{FF2B5EF4-FFF2-40B4-BE49-F238E27FC236}">
                <a16:creationId xmlns:a16="http://schemas.microsoft.com/office/drawing/2014/main" id="{EA6F3566-9A84-4DED-A27B-A69CD8CF6C57}"/>
              </a:ext>
            </a:extLst>
          </p:cNvPr>
          <p:cNvSpPr>
            <a:spLocks noGrp="1"/>
          </p:cNvSpPr>
          <p:nvPr>
            <p:ph idx="1"/>
          </p:nvPr>
        </p:nvSpPr>
        <p:spPr>
          <a:xfrm>
            <a:off x="822959" y="1661049"/>
            <a:ext cx="7543801" cy="4531925"/>
          </a:xfrm>
        </p:spPr>
        <p:txBody>
          <a:bodyPr/>
          <a:lstStyle/>
          <a:p>
            <a:pPr marL="742950" indent="-742950">
              <a:buFont typeface="+mj-lt"/>
              <a:buAutoNum type="arabicPeriod"/>
            </a:pPr>
            <a:r>
              <a:rPr kumimoji="1" lang="ja-JP" altLang="en-US" dirty="0">
                <a:solidFill>
                  <a:schemeClr val="bg1">
                    <a:lumMod val="75000"/>
                  </a:schemeClr>
                </a:solidFill>
              </a:rPr>
              <a:t>はじめに</a:t>
            </a:r>
            <a:endParaRPr kumimoji="1" lang="en-US" altLang="ja-JP" dirty="0">
              <a:solidFill>
                <a:schemeClr val="bg1">
                  <a:lumMod val="75000"/>
                </a:schemeClr>
              </a:solidFill>
            </a:endParaRPr>
          </a:p>
          <a:p>
            <a:pPr marL="742950" indent="-742950">
              <a:buFont typeface="+mj-lt"/>
              <a:buAutoNum type="arabicPeriod"/>
            </a:pPr>
            <a:r>
              <a:rPr lang="ja-JP" altLang="en-US" dirty="0">
                <a:solidFill>
                  <a:schemeClr val="bg1">
                    <a:lumMod val="75000"/>
                  </a:schemeClr>
                </a:solidFill>
              </a:rPr>
              <a:t>要素技術</a:t>
            </a:r>
            <a:endParaRPr lang="en-US" altLang="ja-JP" dirty="0">
              <a:solidFill>
                <a:schemeClr val="bg1">
                  <a:lumMod val="75000"/>
                </a:schemeClr>
              </a:solidFill>
            </a:endParaRPr>
          </a:p>
          <a:p>
            <a:pPr marL="742950" indent="-742950">
              <a:buFont typeface="+mj-lt"/>
              <a:buAutoNum type="arabicPeriod"/>
            </a:pPr>
            <a:r>
              <a:rPr kumimoji="1" lang="ja-JP" altLang="en-US" dirty="0"/>
              <a:t>実験手法</a:t>
            </a:r>
            <a:endParaRPr kumimoji="1" lang="en-US" altLang="ja-JP" dirty="0"/>
          </a:p>
          <a:p>
            <a:pPr marL="742950" indent="-742950">
              <a:buFont typeface="+mj-lt"/>
              <a:buAutoNum type="arabicPeriod"/>
            </a:pPr>
            <a:r>
              <a:rPr lang="ja-JP" altLang="en-US" dirty="0">
                <a:solidFill>
                  <a:schemeClr val="bg1">
                    <a:lumMod val="75000"/>
                  </a:schemeClr>
                </a:solidFill>
              </a:rPr>
              <a:t>実験結果</a:t>
            </a:r>
            <a:endParaRPr kumimoji="1" lang="en-US" altLang="ja-JP" dirty="0">
              <a:solidFill>
                <a:schemeClr val="bg1">
                  <a:lumMod val="75000"/>
                </a:schemeClr>
              </a:solidFill>
            </a:endParaRPr>
          </a:p>
          <a:p>
            <a:pPr marL="742950" indent="-742950">
              <a:buFont typeface="+mj-lt"/>
              <a:buAutoNum type="arabicPeriod"/>
            </a:pPr>
            <a:r>
              <a:rPr kumimoji="1" lang="ja-JP" altLang="en-US" dirty="0">
                <a:solidFill>
                  <a:schemeClr val="bg1">
                    <a:lumMod val="75000"/>
                  </a:schemeClr>
                </a:solidFill>
              </a:rPr>
              <a:t>まとめと今後の課題</a:t>
            </a:r>
          </a:p>
        </p:txBody>
      </p:sp>
      <p:sp>
        <p:nvSpPr>
          <p:cNvPr id="4" name="スライド番号プレースホルダー 3">
            <a:extLst>
              <a:ext uri="{FF2B5EF4-FFF2-40B4-BE49-F238E27FC236}">
                <a16:creationId xmlns:a16="http://schemas.microsoft.com/office/drawing/2014/main" id="{35C788A5-E800-4B67-8212-144F12E0C41A}"/>
              </a:ext>
            </a:extLst>
          </p:cNvPr>
          <p:cNvSpPr>
            <a:spLocks noGrp="1"/>
          </p:cNvSpPr>
          <p:nvPr>
            <p:ph type="sldNum" sz="quarter" idx="12"/>
          </p:nvPr>
        </p:nvSpPr>
        <p:spPr/>
        <p:txBody>
          <a:bodyPr/>
          <a:lstStyle/>
          <a:p>
            <a:fld id="{304739FC-810C-4CDC-B60F-21F1951FBC64}" type="slidenum">
              <a:rPr kumimoji="1" lang="ja-JP" altLang="en-US" smtClean="0"/>
              <a:t>15</a:t>
            </a:fld>
            <a:endParaRPr kumimoji="1" lang="ja-JP" altLang="en-US"/>
          </a:p>
        </p:txBody>
      </p:sp>
    </p:spTree>
    <p:extLst>
      <p:ext uri="{BB962C8B-B14F-4D97-AF65-F5344CB8AC3E}">
        <p14:creationId xmlns:p14="http://schemas.microsoft.com/office/powerpoint/2010/main" val="3822741229"/>
      </p:ext>
    </p:extLst>
  </p:cSld>
  <p:clrMapOvr>
    <a:masterClrMapping/>
  </p:clrMapOvr>
  <mc:AlternateContent xmlns:mc="http://schemas.openxmlformats.org/markup-compatibility/2006" xmlns:p14="http://schemas.microsoft.com/office/powerpoint/2010/main">
    <mc:Choice Requires="p14">
      <p:transition spd="slow" p14:dur="2000" advTm="2705"/>
    </mc:Choice>
    <mc:Fallback xmlns="">
      <p:transition spd="slow" advTm="2705"/>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0B09C2-8DC5-4BBA-84C5-43A6FFD8F112}"/>
              </a:ext>
            </a:extLst>
          </p:cNvPr>
          <p:cNvSpPr>
            <a:spLocks noGrp="1"/>
          </p:cNvSpPr>
          <p:nvPr>
            <p:ph type="title"/>
          </p:nvPr>
        </p:nvSpPr>
        <p:spPr/>
        <p:txBody>
          <a:bodyPr/>
          <a:lstStyle/>
          <a:p>
            <a:r>
              <a:rPr lang="ja-JP" altLang="en-US" dirty="0"/>
              <a:t>実験</a:t>
            </a:r>
            <a:r>
              <a:rPr lang="en-US" altLang="ja-JP" dirty="0"/>
              <a:t> </a:t>
            </a:r>
            <a:r>
              <a:rPr lang="ja-JP" altLang="en-US" dirty="0"/>
              <a:t>１</a:t>
            </a:r>
            <a:endParaRPr kumimoji="1" lang="ja-JP" altLang="en-US" dirty="0"/>
          </a:p>
        </p:txBody>
      </p:sp>
      <p:sp>
        <p:nvSpPr>
          <p:cNvPr id="4" name="スライド番号プレースホルダー 3">
            <a:extLst>
              <a:ext uri="{FF2B5EF4-FFF2-40B4-BE49-F238E27FC236}">
                <a16:creationId xmlns:a16="http://schemas.microsoft.com/office/drawing/2014/main" id="{60F04596-12B2-4A47-9518-9299B598E27D}"/>
              </a:ext>
            </a:extLst>
          </p:cNvPr>
          <p:cNvSpPr>
            <a:spLocks noGrp="1"/>
          </p:cNvSpPr>
          <p:nvPr>
            <p:ph type="sldNum" sz="quarter" idx="12"/>
          </p:nvPr>
        </p:nvSpPr>
        <p:spPr/>
        <p:txBody>
          <a:bodyPr/>
          <a:lstStyle/>
          <a:p>
            <a:fld id="{304739FC-810C-4CDC-B60F-21F1951FBC64}" type="slidenum">
              <a:rPr kumimoji="1" lang="ja-JP" altLang="en-US" smtClean="0"/>
              <a:t>16</a:t>
            </a:fld>
            <a:endParaRPr kumimoji="1" lang="ja-JP" altLang="en-US"/>
          </a:p>
        </p:txBody>
      </p:sp>
      <p:sp>
        <p:nvSpPr>
          <p:cNvPr id="41" name="正方形/長方形 40">
            <a:extLst>
              <a:ext uri="{FF2B5EF4-FFF2-40B4-BE49-F238E27FC236}">
                <a16:creationId xmlns:a16="http://schemas.microsoft.com/office/drawing/2014/main" id="{17AAAA96-D7D8-47C4-9466-CDD3322A2D17}"/>
              </a:ext>
            </a:extLst>
          </p:cNvPr>
          <p:cNvSpPr/>
          <p:nvPr/>
        </p:nvSpPr>
        <p:spPr>
          <a:xfrm>
            <a:off x="706581" y="1630400"/>
            <a:ext cx="6218326" cy="371103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t"/>
          <a:lstStyle/>
          <a:p>
            <a:r>
              <a:rPr kumimoji="1" lang="ja-JP" altLang="en-US" sz="3200" dirty="0"/>
              <a:t>類似度指標の評価</a:t>
            </a:r>
            <a:endParaRPr kumimoji="1" lang="en-US" altLang="ja-JP" sz="3200" dirty="0"/>
          </a:p>
          <a:p>
            <a:endParaRPr kumimoji="1" lang="en-US" altLang="ja-JP" sz="2400" dirty="0"/>
          </a:p>
          <a:p>
            <a:endParaRPr kumimoji="1" lang="en-US" altLang="ja-JP" sz="2400" dirty="0"/>
          </a:p>
          <a:p>
            <a:r>
              <a:rPr kumimoji="1" lang="ja-JP" altLang="en-US" sz="3600" dirty="0"/>
              <a:t>途中経過</a:t>
            </a:r>
            <a:endParaRPr kumimoji="1" lang="en-US" altLang="ja-JP" sz="3600" dirty="0"/>
          </a:p>
          <a:p>
            <a:r>
              <a:rPr kumimoji="1" lang="ja-JP" altLang="en-US" sz="2400" dirty="0"/>
              <a:t>線を書く順番</a:t>
            </a:r>
            <a:endParaRPr kumimoji="1" lang="en-US" altLang="ja-JP" sz="2400" dirty="0"/>
          </a:p>
          <a:p>
            <a:endParaRPr kumimoji="1" lang="en-US" altLang="ja-JP" sz="2800" dirty="0"/>
          </a:p>
          <a:p>
            <a:r>
              <a:rPr kumimoji="1" lang="ja-JP" altLang="en-US" sz="3600" dirty="0"/>
              <a:t>最終状態</a:t>
            </a:r>
            <a:endParaRPr kumimoji="1" lang="en-US" altLang="ja-JP" sz="3600" dirty="0"/>
          </a:p>
          <a:p>
            <a:r>
              <a:rPr kumimoji="1" lang="ja-JP" altLang="en-US" sz="2400" dirty="0"/>
              <a:t>書き終わった状態</a:t>
            </a:r>
          </a:p>
        </p:txBody>
      </p:sp>
    </p:spTree>
    <p:extLst>
      <p:ext uri="{BB962C8B-B14F-4D97-AF65-F5344CB8AC3E}">
        <p14:creationId xmlns:p14="http://schemas.microsoft.com/office/powerpoint/2010/main" val="3617203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943732-B63B-4FF3-9642-1F88EDC3369F}"/>
              </a:ext>
            </a:extLst>
          </p:cNvPr>
          <p:cNvSpPr>
            <a:spLocks noGrp="1"/>
          </p:cNvSpPr>
          <p:nvPr>
            <p:ph type="title"/>
          </p:nvPr>
        </p:nvSpPr>
        <p:spPr/>
        <p:txBody>
          <a:bodyPr/>
          <a:lstStyle/>
          <a:p>
            <a:r>
              <a:rPr kumimoji="1" lang="en-US" altLang="ja-JP" dirty="0"/>
              <a:t>A</a:t>
            </a:r>
            <a:r>
              <a:rPr lang="en-US" altLang="ja-JP" dirty="0"/>
              <a:t>.</a:t>
            </a:r>
            <a:r>
              <a:rPr lang="ja-JP" altLang="en-US" dirty="0"/>
              <a:t> </a:t>
            </a:r>
            <a:r>
              <a:rPr kumimoji="1" lang="en-US" altLang="ja-JP" dirty="0"/>
              <a:t>Sketch RNN</a:t>
            </a:r>
            <a:endParaRPr kumimoji="1" lang="ja-JP" altLang="en-US" dirty="0"/>
          </a:p>
        </p:txBody>
      </p:sp>
      <p:sp>
        <p:nvSpPr>
          <p:cNvPr id="3" name="コンテンツ プレースホルダー 2">
            <a:extLst>
              <a:ext uri="{FF2B5EF4-FFF2-40B4-BE49-F238E27FC236}">
                <a16:creationId xmlns:a16="http://schemas.microsoft.com/office/drawing/2014/main" id="{79068ACD-EDD6-43A9-96E8-F4929AA32D5C}"/>
              </a:ext>
            </a:extLst>
          </p:cNvPr>
          <p:cNvSpPr>
            <a:spLocks noGrp="1"/>
          </p:cNvSpPr>
          <p:nvPr>
            <p:ph idx="1"/>
          </p:nvPr>
        </p:nvSpPr>
        <p:spPr>
          <a:xfrm>
            <a:off x="822959" y="1661050"/>
            <a:ext cx="7543801" cy="1349780"/>
          </a:xfrm>
        </p:spPr>
        <p:txBody>
          <a:bodyPr>
            <a:normAutofit/>
          </a:bodyPr>
          <a:lstStyle/>
          <a:p>
            <a:r>
              <a:rPr lang="en-US" altLang="ja-JP" sz="2800" dirty="0"/>
              <a:t>Sketch RNN </a:t>
            </a:r>
            <a:r>
              <a:rPr lang="ja-JP" altLang="en-US" sz="2800" dirty="0"/>
              <a:t>のエンコーダ</a:t>
            </a:r>
            <a:endParaRPr lang="en-US" altLang="ja-JP" sz="2800" dirty="0"/>
          </a:p>
          <a:p>
            <a:r>
              <a:rPr lang="ja-JP" altLang="en-US" sz="2800" dirty="0"/>
              <a:t>コサイン類似度</a:t>
            </a:r>
            <a:endParaRPr lang="en-US" altLang="ja-JP" sz="2800" dirty="0"/>
          </a:p>
        </p:txBody>
      </p:sp>
      <p:sp>
        <p:nvSpPr>
          <p:cNvPr id="4" name="スライド番号プレースホルダー 3">
            <a:extLst>
              <a:ext uri="{FF2B5EF4-FFF2-40B4-BE49-F238E27FC236}">
                <a16:creationId xmlns:a16="http://schemas.microsoft.com/office/drawing/2014/main" id="{98E8A7E3-81C4-42CD-AB34-D7ECB3B897C0}"/>
              </a:ext>
            </a:extLst>
          </p:cNvPr>
          <p:cNvSpPr>
            <a:spLocks noGrp="1"/>
          </p:cNvSpPr>
          <p:nvPr>
            <p:ph type="sldNum" sz="quarter" idx="12"/>
          </p:nvPr>
        </p:nvSpPr>
        <p:spPr/>
        <p:txBody>
          <a:bodyPr/>
          <a:lstStyle/>
          <a:p>
            <a:fld id="{304739FC-810C-4CDC-B60F-21F1951FBC64}" type="slidenum">
              <a:rPr kumimoji="1" lang="ja-JP" altLang="en-US" smtClean="0"/>
              <a:t>17</a:t>
            </a:fld>
            <a:endParaRPr kumimoji="1" lang="ja-JP" altLang="en-US"/>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7D24026-6895-42FE-BCFA-0B3F8EB8B45C}"/>
                  </a:ext>
                </a:extLst>
              </p:cNvPr>
              <p:cNvSpPr txBox="1"/>
              <p:nvPr/>
            </p:nvSpPr>
            <p:spPr>
              <a:xfrm>
                <a:off x="2338014" y="3429000"/>
                <a:ext cx="4467971" cy="7822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𝑎</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𝑈</m:t>
                          </m:r>
                          <m:r>
                            <a:rPr kumimoji="1" lang="en-US" altLang="ja-JP" sz="2400" b="0" i="1" smtClean="0">
                              <a:latin typeface="Cambria Math" panose="02040503050406030204" pitchFamily="18" charset="0"/>
                            </a:rPr>
                            <m:t>, </m:t>
                          </m:r>
                          <m:r>
                            <a:rPr kumimoji="1" lang="en-US" altLang="ja-JP" sz="2400" b="0" i="1" smtClean="0">
                              <a:latin typeface="Cambria Math" panose="02040503050406030204" pitchFamily="18" charset="0"/>
                            </a:rPr>
                            <m:t>𝑉</m:t>
                          </m:r>
                        </m:e>
                      </m:d>
                      <m:r>
                        <a:rPr kumimoji="1" lang="en-US" altLang="ja-JP" sz="2400" b="0" i="1" smtClean="0">
                          <a:latin typeface="Cambria Math" panose="02040503050406030204" pitchFamily="18" charset="0"/>
                        </a:rPr>
                        <m:t>=</m:t>
                      </m:r>
                      <m:f>
                        <m:fPr>
                          <m:ctrlPr>
                            <a:rPr kumimoji="1" lang="en-US" altLang="ja-JP" sz="2400" b="0" i="1" smtClean="0">
                              <a:latin typeface="Cambria Math" panose="02040503050406030204" pitchFamily="18" charset="0"/>
                            </a:rPr>
                          </m:ctrlPr>
                        </m:fPr>
                        <m:num>
                          <m:r>
                            <a:rPr kumimoji="1" lang="en-US" altLang="ja-JP" sz="2400" b="0" i="1" smtClean="0">
                              <a:latin typeface="Cambria Math" panose="02040503050406030204" pitchFamily="18" charset="0"/>
                            </a:rPr>
                            <m:t>𝐸</m:t>
                          </m:r>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𝑈</m:t>
                              </m:r>
                            </m:e>
                          </m:d>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𝐸</m:t>
                          </m:r>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𝑉</m:t>
                              </m:r>
                            </m:e>
                          </m:d>
                        </m:num>
                        <m:den>
                          <m:d>
                            <m:dPr>
                              <m:begChr m:val="|"/>
                              <m:endChr m:val="|"/>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𝐸</m:t>
                              </m:r>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𝑈</m:t>
                                  </m:r>
                                </m:e>
                              </m:d>
                            </m:e>
                          </m:d>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𝐸</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𝑉</m:t>
                          </m:r>
                          <m:r>
                            <a:rPr kumimoji="1" lang="en-US" altLang="ja-JP" sz="2400" b="0" i="1" smtClean="0">
                              <a:latin typeface="Cambria Math" panose="02040503050406030204" pitchFamily="18" charset="0"/>
                            </a:rPr>
                            <m:t>)|</m:t>
                          </m:r>
                        </m:den>
                      </m:f>
                    </m:oMath>
                  </m:oMathPara>
                </a14:m>
                <a:endParaRPr kumimoji="1" lang="ja-JP" altLang="en-US" sz="2400" dirty="0"/>
              </a:p>
            </p:txBody>
          </p:sp>
        </mc:Choice>
        <mc:Fallback xmlns="">
          <p:sp>
            <p:nvSpPr>
              <p:cNvPr id="5" name="テキスト ボックス 4">
                <a:extLst>
                  <a:ext uri="{FF2B5EF4-FFF2-40B4-BE49-F238E27FC236}">
                    <a16:creationId xmlns:a16="http://schemas.microsoft.com/office/drawing/2014/main" id="{B7D24026-6895-42FE-BCFA-0B3F8EB8B45C}"/>
                  </a:ext>
                </a:extLst>
              </p:cNvPr>
              <p:cNvSpPr txBox="1">
                <a:spLocks noRot="1" noChangeAspect="1" noMove="1" noResize="1" noEditPoints="1" noAdjustHandles="1" noChangeArrowheads="1" noChangeShapeType="1" noTextEdit="1"/>
              </p:cNvSpPr>
              <p:nvPr/>
            </p:nvSpPr>
            <p:spPr>
              <a:xfrm>
                <a:off x="2338014" y="3429000"/>
                <a:ext cx="4467971" cy="782265"/>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A7963AAF-0391-494C-8F41-DBBBCDE5D19C}"/>
                  </a:ext>
                </a:extLst>
              </p:cNvPr>
              <p:cNvSpPr txBox="1"/>
              <p:nvPr/>
            </p:nvSpPr>
            <p:spPr>
              <a:xfrm>
                <a:off x="706583" y="4805817"/>
                <a:ext cx="2504968" cy="369332"/>
              </a:xfrm>
              <a:prstGeom prst="rect">
                <a:avLst/>
              </a:prstGeom>
              <a:noFill/>
            </p:spPr>
            <p:txBody>
              <a:bodyPr wrap="square" lIns="0" tIns="0" rIns="0" bIns="0" rtlCol="0">
                <a:spAutoFit/>
              </a:bodyPr>
              <a:lstStyle/>
              <a:p>
                <a14:m>
                  <m:oMath xmlns:m="http://schemas.openxmlformats.org/officeDocument/2006/math">
                    <m:r>
                      <a:rPr kumimoji="1" lang="en-US" altLang="ja-JP" sz="2400" b="0" i="1" smtClean="0">
                        <a:latin typeface="Cambria Math" panose="02040503050406030204" pitchFamily="18" charset="0"/>
                      </a:rPr>
                      <m:t>𝑆</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𝑥</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𝑦</m:t>
                    </m:r>
                    <m:r>
                      <a:rPr kumimoji="1" lang="en-US" altLang="ja-JP" sz="2400" b="0" i="1" smtClean="0">
                        <a:latin typeface="Cambria Math" panose="02040503050406030204" pitchFamily="18" charset="0"/>
                      </a:rPr>
                      <m:t>)</m:t>
                    </m:r>
                  </m:oMath>
                </a14:m>
                <a:r>
                  <a:rPr kumimoji="1" lang="ja-JP" altLang="en-US" sz="2400" dirty="0"/>
                  <a:t>  類似度</a:t>
                </a:r>
              </a:p>
            </p:txBody>
          </p:sp>
        </mc:Choice>
        <mc:Fallback xmlns="">
          <p:sp>
            <p:nvSpPr>
              <p:cNvPr id="6" name="テキスト ボックス 5">
                <a:extLst>
                  <a:ext uri="{FF2B5EF4-FFF2-40B4-BE49-F238E27FC236}">
                    <a16:creationId xmlns:a16="http://schemas.microsoft.com/office/drawing/2014/main" id="{A7963AAF-0391-494C-8F41-DBBBCDE5D19C}"/>
                  </a:ext>
                </a:extLst>
              </p:cNvPr>
              <p:cNvSpPr txBox="1">
                <a:spLocks noRot="1" noChangeAspect="1" noMove="1" noResize="1" noEditPoints="1" noAdjustHandles="1" noChangeArrowheads="1" noChangeShapeType="1" noTextEdit="1"/>
              </p:cNvSpPr>
              <p:nvPr/>
            </p:nvSpPr>
            <p:spPr>
              <a:xfrm>
                <a:off x="706583" y="4805817"/>
                <a:ext cx="2504968" cy="369332"/>
              </a:xfrm>
              <a:prstGeom prst="rect">
                <a:avLst/>
              </a:prstGeom>
              <a:blipFill>
                <a:blip r:embed="rId4"/>
                <a:stretch>
                  <a:fillRect l="-4380" t="-21311" b="-5245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00959489-85FB-4CFB-9F67-D0DE2805DFDB}"/>
                  </a:ext>
                </a:extLst>
              </p:cNvPr>
              <p:cNvSpPr txBox="1"/>
              <p:nvPr/>
            </p:nvSpPr>
            <p:spPr>
              <a:xfrm>
                <a:off x="706583" y="5400369"/>
                <a:ext cx="2705690" cy="369332"/>
              </a:xfrm>
              <a:prstGeom prst="rect">
                <a:avLst/>
              </a:prstGeom>
              <a:noFill/>
            </p:spPr>
            <p:txBody>
              <a:bodyPr wrap="square" lIns="0" tIns="0" rIns="0" bIns="0" rtlCol="0">
                <a:spAutoFit/>
              </a:bodyPr>
              <a:lstStyle/>
              <a:p>
                <a14:m>
                  <m:oMath xmlns:m="http://schemas.openxmlformats.org/officeDocument/2006/math">
                    <m:r>
                      <a:rPr kumimoji="1" lang="en-US" altLang="ja-JP" sz="2400" b="0" i="1" smtClean="0">
                        <a:latin typeface="Cambria Math" panose="02040503050406030204" pitchFamily="18" charset="0"/>
                      </a:rPr>
                      <m:t>𝑈</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𝑉</m:t>
                    </m:r>
                  </m:oMath>
                </a14:m>
                <a:r>
                  <a:rPr kumimoji="1" lang="ja-JP" altLang="en-US" sz="2400" dirty="0"/>
                  <a:t>  スケッチ行列</a:t>
                </a:r>
              </a:p>
            </p:txBody>
          </p:sp>
        </mc:Choice>
        <mc:Fallback xmlns="">
          <p:sp>
            <p:nvSpPr>
              <p:cNvPr id="7" name="テキスト ボックス 6">
                <a:extLst>
                  <a:ext uri="{FF2B5EF4-FFF2-40B4-BE49-F238E27FC236}">
                    <a16:creationId xmlns:a16="http://schemas.microsoft.com/office/drawing/2014/main" id="{00959489-85FB-4CFB-9F67-D0DE2805DFDB}"/>
                  </a:ext>
                </a:extLst>
              </p:cNvPr>
              <p:cNvSpPr txBox="1">
                <a:spLocks noRot="1" noChangeAspect="1" noMove="1" noResize="1" noEditPoints="1" noAdjustHandles="1" noChangeArrowheads="1" noChangeShapeType="1" noTextEdit="1"/>
              </p:cNvSpPr>
              <p:nvPr/>
            </p:nvSpPr>
            <p:spPr>
              <a:xfrm>
                <a:off x="706583" y="5400369"/>
                <a:ext cx="2705690" cy="369332"/>
              </a:xfrm>
              <a:prstGeom prst="rect">
                <a:avLst/>
              </a:prstGeom>
              <a:blipFill>
                <a:blip r:embed="rId5"/>
                <a:stretch>
                  <a:fillRect l="-4054" t="-23333" r="-225" b="-5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D3F2FEF6-B02B-45A7-AD55-F196169B3634}"/>
                  </a:ext>
                </a:extLst>
              </p:cNvPr>
              <p:cNvSpPr txBox="1"/>
              <p:nvPr/>
            </p:nvSpPr>
            <p:spPr>
              <a:xfrm>
                <a:off x="3959022" y="4782976"/>
                <a:ext cx="2705690" cy="369332"/>
              </a:xfrm>
              <a:prstGeom prst="rect">
                <a:avLst/>
              </a:prstGeom>
              <a:noFill/>
            </p:spPr>
            <p:txBody>
              <a:bodyPr wrap="square" lIns="0" tIns="0" rIns="0" bIns="0" rtlCol="0">
                <a:spAutoFit/>
              </a:bodyPr>
              <a:lstStyle/>
              <a:p>
                <a14:m>
                  <m:oMath xmlns:m="http://schemas.openxmlformats.org/officeDocument/2006/math">
                    <m:r>
                      <a:rPr kumimoji="1" lang="en-US" altLang="ja-JP" sz="2400" b="0" i="1" smtClean="0">
                        <a:latin typeface="Cambria Math" panose="02040503050406030204" pitchFamily="18" charset="0"/>
                      </a:rPr>
                      <m:t>𝐸</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𝑥</m:t>
                    </m:r>
                    <m:r>
                      <a:rPr kumimoji="1" lang="en-US" altLang="ja-JP" sz="2400" b="0" i="1" smtClean="0">
                        <a:latin typeface="Cambria Math" panose="02040503050406030204" pitchFamily="18" charset="0"/>
                      </a:rPr>
                      <m:t>)</m:t>
                    </m:r>
                  </m:oMath>
                </a14:m>
                <a:r>
                  <a:rPr kumimoji="1" lang="ja-JP" altLang="en-US" sz="2400" dirty="0"/>
                  <a:t>  エンコーダ</a:t>
                </a:r>
              </a:p>
            </p:txBody>
          </p:sp>
        </mc:Choice>
        <mc:Fallback xmlns="">
          <p:sp>
            <p:nvSpPr>
              <p:cNvPr id="8" name="テキスト ボックス 7">
                <a:extLst>
                  <a:ext uri="{FF2B5EF4-FFF2-40B4-BE49-F238E27FC236}">
                    <a16:creationId xmlns:a16="http://schemas.microsoft.com/office/drawing/2014/main" id="{D3F2FEF6-B02B-45A7-AD55-F196169B3634}"/>
                  </a:ext>
                </a:extLst>
              </p:cNvPr>
              <p:cNvSpPr txBox="1">
                <a:spLocks noRot="1" noChangeAspect="1" noMove="1" noResize="1" noEditPoints="1" noAdjustHandles="1" noChangeArrowheads="1" noChangeShapeType="1" noTextEdit="1"/>
              </p:cNvSpPr>
              <p:nvPr/>
            </p:nvSpPr>
            <p:spPr>
              <a:xfrm>
                <a:off x="3959022" y="4782976"/>
                <a:ext cx="2705690" cy="369332"/>
              </a:xfrm>
              <a:prstGeom prst="rect">
                <a:avLst/>
              </a:prstGeom>
              <a:blipFill>
                <a:blip r:embed="rId6"/>
                <a:stretch>
                  <a:fillRect l="-3829" t="-23333" b="-53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623191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517EA4-A163-45E5-B113-C735855F3D85}"/>
              </a:ext>
            </a:extLst>
          </p:cNvPr>
          <p:cNvSpPr>
            <a:spLocks noGrp="1"/>
          </p:cNvSpPr>
          <p:nvPr>
            <p:ph type="title"/>
          </p:nvPr>
        </p:nvSpPr>
        <p:spPr/>
        <p:txBody>
          <a:bodyPr/>
          <a:lstStyle/>
          <a:p>
            <a:r>
              <a:rPr kumimoji="1" lang="en-US" altLang="ja-JP" dirty="0"/>
              <a:t>B. AKAZE</a:t>
            </a:r>
            <a:endParaRPr kumimoji="1" lang="ja-JP" altLang="en-US" dirty="0"/>
          </a:p>
        </p:txBody>
      </p:sp>
      <p:sp>
        <p:nvSpPr>
          <p:cNvPr id="4" name="スライド番号プレースホルダー 3">
            <a:extLst>
              <a:ext uri="{FF2B5EF4-FFF2-40B4-BE49-F238E27FC236}">
                <a16:creationId xmlns:a16="http://schemas.microsoft.com/office/drawing/2014/main" id="{36B41C0A-C1EB-497F-9CAA-0CD0E49D20B8}"/>
              </a:ext>
            </a:extLst>
          </p:cNvPr>
          <p:cNvSpPr>
            <a:spLocks noGrp="1"/>
          </p:cNvSpPr>
          <p:nvPr>
            <p:ph type="sldNum" sz="quarter" idx="12"/>
          </p:nvPr>
        </p:nvSpPr>
        <p:spPr/>
        <p:txBody>
          <a:bodyPr/>
          <a:lstStyle/>
          <a:p>
            <a:fld id="{304739FC-810C-4CDC-B60F-21F1951FBC64}" type="slidenum">
              <a:rPr kumimoji="1" lang="ja-JP" altLang="en-US" smtClean="0"/>
              <a:t>18</a:t>
            </a:fld>
            <a:endParaRPr kumimoji="1" lang="ja-JP" altLang="en-US"/>
          </a:p>
        </p:txBody>
      </p:sp>
      <p:sp>
        <p:nvSpPr>
          <p:cNvPr id="5" name="コンテンツ プレースホルダー 2">
            <a:extLst>
              <a:ext uri="{FF2B5EF4-FFF2-40B4-BE49-F238E27FC236}">
                <a16:creationId xmlns:a16="http://schemas.microsoft.com/office/drawing/2014/main" id="{FC952DC1-9C3C-472B-B2E2-5E5220847C5A}"/>
              </a:ext>
            </a:extLst>
          </p:cNvPr>
          <p:cNvSpPr>
            <a:spLocks noGrp="1"/>
          </p:cNvSpPr>
          <p:nvPr>
            <p:ph idx="1"/>
          </p:nvPr>
        </p:nvSpPr>
        <p:spPr>
          <a:xfrm>
            <a:off x="822959" y="1661050"/>
            <a:ext cx="7543801" cy="1349780"/>
          </a:xfrm>
        </p:spPr>
        <p:txBody>
          <a:bodyPr>
            <a:normAutofit/>
          </a:bodyPr>
          <a:lstStyle/>
          <a:p>
            <a:r>
              <a:rPr lang="ja-JP" altLang="en-US" sz="2400" dirty="0"/>
              <a:t>最終状態の比較</a:t>
            </a:r>
            <a:endParaRPr lang="en-US" altLang="ja-JP" sz="2400" dirty="0"/>
          </a:p>
          <a:p>
            <a:r>
              <a:rPr lang="ja-JP" altLang="en-US" sz="2400" dirty="0"/>
              <a:t>従来（画質評価手法 </a:t>
            </a:r>
            <a:r>
              <a:rPr lang="en-US" altLang="ja-JP" sz="2400" dirty="0"/>
              <a:t>Structural Similarity (SSIM) </a:t>
            </a:r>
            <a:r>
              <a:rPr lang="ja-JP" altLang="en-US" sz="2400" dirty="0"/>
              <a:t>）</a:t>
            </a:r>
            <a:endParaRPr lang="en-US" altLang="ja-JP" sz="2400" dirty="0"/>
          </a:p>
          <a:p>
            <a:endParaRPr lang="en-US" altLang="ja-JP" sz="3200" dirty="0"/>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55DFEA88-8478-4D3D-A0CA-8A6950B414A9}"/>
                  </a:ext>
                </a:extLst>
              </p:cNvPr>
              <p:cNvSpPr txBox="1"/>
              <p:nvPr/>
            </p:nvSpPr>
            <p:spPr>
              <a:xfrm>
                <a:off x="1849232" y="3426382"/>
                <a:ext cx="544553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𝑏</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𝑈</m:t>
                          </m:r>
                          <m:r>
                            <a:rPr kumimoji="1" lang="en-US" altLang="ja-JP" sz="2400" b="0" i="1" smtClean="0">
                              <a:latin typeface="Cambria Math" panose="02040503050406030204" pitchFamily="18" charset="0"/>
                            </a:rPr>
                            <m:t>, </m:t>
                          </m:r>
                          <m:r>
                            <a:rPr kumimoji="1" lang="en-US" altLang="ja-JP" sz="2400" b="0" i="1" smtClean="0">
                              <a:latin typeface="Cambria Math" panose="02040503050406030204" pitchFamily="18" charset="0"/>
                            </a:rPr>
                            <m:t>𝑉</m:t>
                          </m:r>
                        </m:e>
                      </m:d>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𝐴</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𝐶</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r>
                        <m:rPr>
                          <m:sty m:val="p"/>
                        </m:rPr>
                        <a:rPr kumimoji="1" lang="en-US" altLang="ja-JP" sz="2400" b="0" i="0" smtClean="0">
                          <a:latin typeface="Cambria Math" panose="02040503050406030204" pitchFamily="18" charset="0"/>
                        </a:rPr>
                        <m:t>Sigmoid</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𝐶</m:t>
                          </m:r>
                        </m:e>
                        <m:sub>
                          <m:r>
                            <a:rPr kumimoji="1" lang="en-US" altLang="ja-JP" sz="2400" b="0" i="1" smtClean="0">
                              <a:latin typeface="Cambria Math" panose="02040503050406030204" pitchFamily="18" charset="0"/>
                            </a:rPr>
                            <m:t>2</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𝑈</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𝑉</m:t>
                          </m:r>
                        </m:e>
                      </m:d>
                    </m:oMath>
                  </m:oMathPara>
                </a14:m>
                <a:endParaRPr kumimoji="1" lang="ja-JP" altLang="en-US" sz="2400" dirty="0"/>
              </a:p>
            </p:txBody>
          </p:sp>
        </mc:Choice>
        <mc:Fallback xmlns="">
          <p:sp>
            <p:nvSpPr>
              <p:cNvPr id="6" name="テキスト ボックス 5">
                <a:extLst>
                  <a:ext uri="{FF2B5EF4-FFF2-40B4-BE49-F238E27FC236}">
                    <a16:creationId xmlns:a16="http://schemas.microsoft.com/office/drawing/2014/main" id="{55DFEA88-8478-4D3D-A0CA-8A6950B414A9}"/>
                  </a:ext>
                </a:extLst>
              </p:cNvPr>
              <p:cNvSpPr txBox="1">
                <a:spLocks noRot="1" noChangeAspect="1" noMove="1" noResize="1" noEditPoints="1" noAdjustHandles="1" noChangeArrowheads="1" noChangeShapeType="1" noTextEdit="1"/>
              </p:cNvSpPr>
              <p:nvPr/>
            </p:nvSpPr>
            <p:spPr>
              <a:xfrm>
                <a:off x="1849232" y="3426382"/>
                <a:ext cx="5445536" cy="369332"/>
              </a:xfrm>
              <a:prstGeom prst="rect">
                <a:avLst/>
              </a:prstGeom>
              <a:blipFill>
                <a:blip r:embed="rId3"/>
                <a:stretch>
                  <a:fillRect b="-377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11E9AF5B-8A6F-441E-81B3-091CEA59FA79}"/>
                  </a:ext>
                </a:extLst>
              </p:cNvPr>
              <p:cNvSpPr txBox="1"/>
              <p:nvPr/>
            </p:nvSpPr>
            <p:spPr>
              <a:xfrm>
                <a:off x="706583" y="4805817"/>
                <a:ext cx="2504968" cy="369332"/>
              </a:xfrm>
              <a:prstGeom prst="rect">
                <a:avLst/>
              </a:prstGeom>
              <a:noFill/>
            </p:spPr>
            <p:txBody>
              <a:bodyPr wrap="square" lIns="0" tIns="0" rIns="0" bIns="0" rtlCol="0">
                <a:spAutoFit/>
              </a:bodyPr>
              <a:lstStyle/>
              <a:p>
                <a14:m>
                  <m:oMath xmlns:m="http://schemas.openxmlformats.org/officeDocument/2006/math">
                    <m:r>
                      <a:rPr kumimoji="1" lang="en-US" altLang="ja-JP" sz="2400" b="0" i="1" smtClean="0">
                        <a:latin typeface="Cambria Math" panose="02040503050406030204" pitchFamily="18" charset="0"/>
                      </a:rPr>
                      <m:t>𝑆</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𝑥</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𝑦</m:t>
                    </m:r>
                    <m:r>
                      <a:rPr kumimoji="1" lang="en-US" altLang="ja-JP" sz="2400" b="0" i="1" smtClean="0">
                        <a:latin typeface="Cambria Math" panose="02040503050406030204" pitchFamily="18" charset="0"/>
                      </a:rPr>
                      <m:t>)</m:t>
                    </m:r>
                  </m:oMath>
                </a14:m>
                <a:r>
                  <a:rPr kumimoji="1" lang="ja-JP" altLang="en-US" sz="2400" dirty="0"/>
                  <a:t>  類似度</a:t>
                </a:r>
              </a:p>
            </p:txBody>
          </p:sp>
        </mc:Choice>
        <mc:Fallback xmlns="">
          <p:sp>
            <p:nvSpPr>
              <p:cNvPr id="7" name="テキスト ボックス 6">
                <a:extLst>
                  <a:ext uri="{FF2B5EF4-FFF2-40B4-BE49-F238E27FC236}">
                    <a16:creationId xmlns:a16="http://schemas.microsoft.com/office/drawing/2014/main" id="{11E9AF5B-8A6F-441E-81B3-091CEA59FA79}"/>
                  </a:ext>
                </a:extLst>
              </p:cNvPr>
              <p:cNvSpPr txBox="1">
                <a:spLocks noRot="1" noChangeAspect="1" noMove="1" noResize="1" noEditPoints="1" noAdjustHandles="1" noChangeArrowheads="1" noChangeShapeType="1" noTextEdit="1"/>
              </p:cNvSpPr>
              <p:nvPr/>
            </p:nvSpPr>
            <p:spPr>
              <a:xfrm>
                <a:off x="706583" y="4805817"/>
                <a:ext cx="2504968" cy="369332"/>
              </a:xfrm>
              <a:prstGeom prst="rect">
                <a:avLst/>
              </a:prstGeom>
              <a:blipFill>
                <a:blip r:embed="rId4"/>
                <a:stretch>
                  <a:fillRect l="-4380" t="-21311" b="-5245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424BC209-30E1-4170-8385-C572F6DF6396}"/>
                  </a:ext>
                </a:extLst>
              </p:cNvPr>
              <p:cNvSpPr txBox="1"/>
              <p:nvPr/>
            </p:nvSpPr>
            <p:spPr>
              <a:xfrm>
                <a:off x="706583" y="5400369"/>
                <a:ext cx="2705690" cy="369332"/>
              </a:xfrm>
              <a:prstGeom prst="rect">
                <a:avLst/>
              </a:prstGeom>
              <a:noFill/>
            </p:spPr>
            <p:txBody>
              <a:bodyPr wrap="square" lIns="0" tIns="0" rIns="0" bIns="0" rtlCol="0">
                <a:spAutoFit/>
              </a:bodyPr>
              <a:lstStyle/>
              <a:p>
                <a14:m>
                  <m:oMath xmlns:m="http://schemas.openxmlformats.org/officeDocument/2006/math">
                    <m:r>
                      <a:rPr kumimoji="1" lang="en-US" altLang="ja-JP" sz="2400" b="0" i="1" smtClean="0">
                        <a:latin typeface="Cambria Math" panose="02040503050406030204" pitchFamily="18" charset="0"/>
                      </a:rPr>
                      <m:t>𝑈</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𝑉</m:t>
                    </m:r>
                  </m:oMath>
                </a14:m>
                <a:r>
                  <a:rPr kumimoji="1" lang="ja-JP" altLang="en-US" sz="2400" dirty="0"/>
                  <a:t>  スケッチ行列</a:t>
                </a:r>
              </a:p>
            </p:txBody>
          </p:sp>
        </mc:Choice>
        <mc:Fallback xmlns="">
          <p:sp>
            <p:nvSpPr>
              <p:cNvPr id="8" name="テキスト ボックス 7">
                <a:extLst>
                  <a:ext uri="{FF2B5EF4-FFF2-40B4-BE49-F238E27FC236}">
                    <a16:creationId xmlns:a16="http://schemas.microsoft.com/office/drawing/2014/main" id="{424BC209-30E1-4170-8385-C572F6DF6396}"/>
                  </a:ext>
                </a:extLst>
              </p:cNvPr>
              <p:cNvSpPr txBox="1">
                <a:spLocks noRot="1" noChangeAspect="1" noMove="1" noResize="1" noEditPoints="1" noAdjustHandles="1" noChangeArrowheads="1" noChangeShapeType="1" noTextEdit="1"/>
              </p:cNvSpPr>
              <p:nvPr/>
            </p:nvSpPr>
            <p:spPr>
              <a:xfrm>
                <a:off x="706583" y="5400369"/>
                <a:ext cx="2705690" cy="369332"/>
              </a:xfrm>
              <a:prstGeom prst="rect">
                <a:avLst/>
              </a:prstGeom>
              <a:blipFill>
                <a:blip r:embed="rId5"/>
                <a:stretch>
                  <a:fillRect l="-4054" t="-23333" r="-225" b="-5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CADC1A27-8209-46F3-95EE-9BF2E5821DB8}"/>
                  </a:ext>
                </a:extLst>
              </p:cNvPr>
              <p:cNvSpPr txBox="1"/>
              <p:nvPr/>
            </p:nvSpPr>
            <p:spPr>
              <a:xfrm>
                <a:off x="3959022" y="4782976"/>
                <a:ext cx="2705690" cy="369332"/>
              </a:xfrm>
              <a:prstGeom prst="rect">
                <a:avLst/>
              </a:prstGeom>
              <a:noFill/>
            </p:spPr>
            <p:txBody>
              <a:bodyPr wrap="square" lIns="0" tIns="0" rIns="0" bIns="0" rtlCol="0">
                <a:spAutoFit/>
              </a:bodyPr>
              <a:lstStyle/>
              <a:p>
                <a14:m>
                  <m:oMath xmlns:m="http://schemas.openxmlformats.org/officeDocument/2006/math">
                    <m:r>
                      <m:rPr>
                        <m:sty m:val="p"/>
                      </m:rPr>
                      <a:rPr kumimoji="1" lang="en-US" altLang="ja-JP" sz="2400" i="1" smtClean="0">
                        <a:latin typeface="Cambria Math" panose="02040503050406030204" pitchFamily="18" charset="0"/>
                      </a:rPr>
                      <m:t>A</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𝑈</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𝑉</m:t>
                    </m:r>
                    <m:r>
                      <a:rPr kumimoji="1" lang="en-US" altLang="ja-JP" sz="2400" b="0" i="1" smtClean="0">
                        <a:latin typeface="Cambria Math" panose="02040503050406030204" pitchFamily="18" charset="0"/>
                      </a:rPr>
                      <m:t>)</m:t>
                    </m:r>
                  </m:oMath>
                </a14:m>
                <a:r>
                  <a:rPr kumimoji="1" lang="ja-JP" altLang="en-US" sz="2400" dirty="0"/>
                  <a:t>  </a:t>
                </a:r>
                <a:r>
                  <a:rPr kumimoji="1" lang="en-US" altLang="ja-JP" sz="2400" dirty="0"/>
                  <a:t>AKAZE</a:t>
                </a:r>
                <a:endParaRPr kumimoji="1" lang="ja-JP" altLang="en-US" sz="2400" dirty="0"/>
              </a:p>
            </p:txBody>
          </p:sp>
        </mc:Choice>
        <mc:Fallback xmlns="">
          <p:sp>
            <p:nvSpPr>
              <p:cNvPr id="9" name="テキスト ボックス 8">
                <a:extLst>
                  <a:ext uri="{FF2B5EF4-FFF2-40B4-BE49-F238E27FC236}">
                    <a16:creationId xmlns:a16="http://schemas.microsoft.com/office/drawing/2014/main" id="{CADC1A27-8209-46F3-95EE-9BF2E5821DB8}"/>
                  </a:ext>
                </a:extLst>
              </p:cNvPr>
              <p:cNvSpPr txBox="1">
                <a:spLocks noRot="1" noChangeAspect="1" noMove="1" noResize="1" noEditPoints="1" noAdjustHandles="1" noChangeArrowheads="1" noChangeShapeType="1" noTextEdit="1"/>
              </p:cNvSpPr>
              <p:nvPr/>
            </p:nvSpPr>
            <p:spPr>
              <a:xfrm>
                <a:off x="3959022" y="4782976"/>
                <a:ext cx="2705690" cy="369332"/>
              </a:xfrm>
              <a:prstGeom prst="rect">
                <a:avLst/>
              </a:prstGeom>
              <a:blipFill>
                <a:blip r:embed="rId6"/>
                <a:stretch>
                  <a:fillRect l="-3829" t="-26667" b="-5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0D6EBD6C-BFB3-4820-A044-E6DEB93142D6}"/>
                  </a:ext>
                </a:extLst>
              </p:cNvPr>
              <p:cNvSpPr txBox="1"/>
              <p:nvPr/>
            </p:nvSpPr>
            <p:spPr>
              <a:xfrm>
                <a:off x="3959022" y="5400369"/>
                <a:ext cx="2705690" cy="369332"/>
              </a:xfrm>
              <a:prstGeom prst="rect">
                <a:avLst/>
              </a:prstGeom>
              <a:noFill/>
            </p:spPr>
            <p:txBody>
              <a:bodyPr wrap="square" lIns="0" tIns="0" rIns="0" bIns="0" rtlCol="0">
                <a:spAutoFit/>
              </a:bodyPr>
              <a:lstStyle/>
              <a:p>
                <a14:m>
                  <m:oMath xmlns:m="http://schemas.openxmlformats.org/officeDocument/2006/math">
                    <m:r>
                      <m:rPr>
                        <m:sty m:val="p"/>
                      </m:rPr>
                      <a:rPr kumimoji="1" lang="en-US" altLang="ja-JP" sz="2400" i="1" smtClean="0">
                        <a:latin typeface="Cambria Math" panose="02040503050406030204" pitchFamily="18" charset="0"/>
                      </a:rPr>
                      <m:t>C</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𝑥</m:t>
                    </m:r>
                    <m:r>
                      <a:rPr kumimoji="1" lang="en-US" altLang="ja-JP" sz="2400" b="0" i="1" smtClean="0">
                        <a:latin typeface="Cambria Math" panose="02040503050406030204" pitchFamily="18" charset="0"/>
                      </a:rPr>
                      <m:t>)</m:t>
                    </m:r>
                  </m:oMath>
                </a14:m>
                <a:r>
                  <a:rPr kumimoji="1" lang="ja-JP" altLang="en-US" sz="2400" dirty="0"/>
                  <a:t>  補正関数</a:t>
                </a:r>
              </a:p>
            </p:txBody>
          </p:sp>
        </mc:Choice>
        <mc:Fallback xmlns="">
          <p:sp>
            <p:nvSpPr>
              <p:cNvPr id="10" name="テキスト ボックス 9">
                <a:extLst>
                  <a:ext uri="{FF2B5EF4-FFF2-40B4-BE49-F238E27FC236}">
                    <a16:creationId xmlns:a16="http://schemas.microsoft.com/office/drawing/2014/main" id="{0D6EBD6C-BFB3-4820-A044-E6DEB93142D6}"/>
                  </a:ext>
                </a:extLst>
              </p:cNvPr>
              <p:cNvSpPr txBox="1">
                <a:spLocks noRot="1" noChangeAspect="1" noMove="1" noResize="1" noEditPoints="1" noAdjustHandles="1" noChangeArrowheads="1" noChangeShapeType="1" noTextEdit="1"/>
              </p:cNvSpPr>
              <p:nvPr/>
            </p:nvSpPr>
            <p:spPr>
              <a:xfrm>
                <a:off x="3959022" y="5400369"/>
                <a:ext cx="2705690" cy="369332"/>
              </a:xfrm>
              <a:prstGeom prst="rect">
                <a:avLst/>
              </a:prstGeom>
              <a:blipFill>
                <a:blip r:embed="rId7"/>
                <a:stretch>
                  <a:fillRect l="-3829" t="-23333" b="-53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22354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517EA4-A163-45E5-B113-C735855F3D85}"/>
              </a:ext>
            </a:extLst>
          </p:cNvPr>
          <p:cNvSpPr>
            <a:spLocks noGrp="1"/>
          </p:cNvSpPr>
          <p:nvPr>
            <p:ph type="title"/>
          </p:nvPr>
        </p:nvSpPr>
        <p:spPr/>
        <p:txBody>
          <a:bodyPr/>
          <a:lstStyle/>
          <a:p>
            <a:r>
              <a:rPr kumimoji="1" lang="en-US" altLang="ja-JP" dirty="0"/>
              <a:t>B. AKAZE</a:t>
            </a:r>
            <a:endParaRPr kumimoji="1" lang="ja-JP" altLang="en-US" dirty="0"/>
          </a:p>
        </p:txBody>
      </p:sp>
      <p:sp>
        <p:nvSpPr>
          <p:cNvPr id="4" name="スライド番号プレースホルダー 3">
            <a:extLst>
              <a:ext uri="{FF2B5EF4-FFF2-40B4-BE49-F238E27FC236}">
                <a16:creationId xmlns:a16="http://schemas.microsoft.com/office/drawing/2014/main" id="{36B41C0A-C1EB-497F-9CAA-0CD0E49D20B8}"/>
              </a:ext>
            </a:extLst>
          </p:cNvPr>
          <p:cNvSpPr>
            <a:spLocks noGrp="1"/>
          </p:cNvSpPr>
          <p:nvPr>
            <p:ph type="sldNum" sz="quarter" idx="12"/>
          </p:nvPr>
        </p:nvSpPr>
        <p:spPr/>
        <p:txBody>
          <a:bodyPr/>
          <a:lstStyle/>
          <a:p>
            <a:fld id="{304739FC-810C-4CDC-B60F-21F1951FBC64}" type="slidenum">
              <a:rPr kumimoji="1" lang="ja-JP" altLang="en-US" smtClean="0"/>
              <a:t>19</a:t>
            </a:fld>
            <a:endParaRPr kumimoji="1" lang="ja-JP" altLang="en-US"/>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55DFEA88-8478-4D3D-A0CA-8A6950B414A9}"/>
                  </a:ext>
                </a:extLst>
              </p:cNvPr>
              <p:cNvSpPr txBox="1"/>
              <p:nvPr/>
            </p:nvSpPr>
            <p:spPr>
              <a:xfrm>
                <a:off x="1849232" y="2489678"/>
                <a:ext cx="5445536" cy="6938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𝐶</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𝑥</m:t>
                      </m:r>
                      <m:r>
                        <a:rPr kumimoji="1" lang="en-US" altLang="ja-JP" sz="2400" b="0" i="1" smtClean="0">
                          <a:latin typeface="Cambria Math" panose="02040503050406030204" pitchFamily="18" charset="0"/>
                        </a:rPr>
                        <m:t>)=</m:t>
                      </m:r>
                      <m:f>
                        <m:fPr>
                          <m:ctrlPr>
                            <a:rPr kumimoji="1" lang="en-US" altLang="ja-JP" sz="2400" b="0" i="1" smtClean="0">
                              <a:latin typeface="Cambria Math" panose="02040503050406030204" pitchFamily="18" charset="0"/>
                            </a:rPr>
                          </m:ctrlPr>
                        </m:fPr>
                        <m:num>
                          <m:r>
                            <a:rPr kumimoji="1" lang="en-US" altLang="ja-JP" sz="2400" b="0" i="1" smtClean="0">
                              <a:latin typeface="Cambria Math" panose="02040503050406030204" pitchFamily="18" charset="0"/>
                            </a:rPr>
                            <m:t>120−</m:t>
                          </m:r>
                          <m:r>
                            <a:rPr kumimoji="1" lang="en-US" altLang="ja-JP" sz="2400" b="0" i="1" smtClean="0">
                              <a:latin typeface="Cambria Math" panose="02040503050406030204" pitchFamily="18" charset="0"/>
                            </a:rPr>
                            <m:t>𝑥</m:t>
                          </m:r>
                        </m:num>
                        <m:den>
                          <m:r>
                            <a:rPr kumimoji="1" lang="en-US" altLang="ja-JP" sz="2400" b="0" i="1" smtClean="0">
                              <a:latin typeface="Cambria Math" panose="02040503050406030204" pitchFamily="18" charset="0"/>
                            </a:rPr>
                            <m:t>10</m:t>
                          </m:r>
                        </m:den>
                      </m:f>
                    </m:oMath>
                  </m:oMathPara>
                </a14:m>
                <a:endParaRPr kumimoji="1" lang="ja-JP" altLang="en-US" sz="2400" dirty="0"/>
              </a:p>
            </p:txBody>
          </p:sp>
        </mc:Choice>
        <mc:Fallback xmlns="">
          <p:sp>
            <p:nvSpPr>
              <p:cNvPr id="6" name="テキスト ボックス 5">
                <a:extLst>
                  <a:ext uri="{FF2B5EF4-FFF2-40B4-BE49-F238E27FC236}">
                    <a16:creationId xmlns:a16="http://schemas.microsoft.com/office/drawing/2014/main" id="{55DFEA88-8478-4D3D-A0CA-8A6950B414A9}"/>
                  </a:ext>
                </a:extLst>
              </p:cNvPr>
              <p:cNvSpPr txBox="1">
                <a:spLocks noRot="1" noChangeAspect="1" noMove="1" noResize="1" noEditPoints="1" noAdjustHandles="1" noChangeArrowheads="1" noChangeShapeType="1" noTextEdit="1"/>
              </p:cNvSpPr>
              <p:nvPr/>
            </p:nvSpPr>
            <p:spPr>
              <a:xfrm>
                <a:off x="1849232" y="2489678"/>
                <a:ext cx="5445536" cy="693844"/>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11E9AF5B-8A6F-441E-81B3-091CEA59FA79}"/>
                  </a:ext>
                </a:extLst>
              </p:cNvPr>
              <p:cNvSpPr txBox="1"/>
              <p:nvPr/>
            </p:nvSpPr>
            <p:spPr>
              <a:xfrm>
                <a:off x="706583" y="4805817"/>
                <a:ext cx="2504968" cy="369332"/>
              </a:xfrm>
              <a:prstGeom prst="rect">
                <a:avLst/>
              </a:prstGeom>
              <a:noFill/>
            </p:spPr>
            <p:txBody>
              <a:bodyPr wrap="square" lIns="0" tIns="0" rIns="0" bIns="0" rtlCol="0">
                <a:spAutoFit/>
              </a:bodyPr>
              <a:lstStyle/>
              <a:p>
                <a14:m>
                  <m:oMath xmlns:m="http://schemas.openxmlformats.org/officeDocument/2006/math">
                    <m:r>
                      <a:rPr kumimoji="1" lang="en-US" altLang="ja-JP" sz="2400" b="0" i="1" smtClean="0">
                        <a:latin typeface="Cambria Math" panose="02040503050406030204" pitchFamily="18" charset="0"/>
                      </a:rPr>
                      <m:t>𝑆</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𝑥</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𝑦</m:t>
                    </m:r>
                    <m:r>
                      <a:rPr kumimoji="1" lang="en-US" altLang="ja-JP" sz="2400" b="0" i="1" smtClean="0">
                        <a:latin typeface="Cambria Math" panose="02040503050406030204" pitchFamily="18" charset="0"/>
                      </a:rPr>
                      <m:t>)</m:t>
                    </m:r>
                  </m:oMath>
                </a14:m>
                <a:r>
                  <a:rPr kumimoji="1" lang="ja-JP" altLang="en-US" sz="2400" dirty="0"/>
                  <a:t>  類似度</a:t>
                </a:r>
              </a:p>
            </p:txBody>
          </p:sp>
        </mc:Choice>
        <mc:Fallback xmlns="">
          <p:sp>
            <p:nvSpPr>
              <p:cNvPr id="7" name="テキスト ボックス 6">
                <a:extLst>
                  <a:ext uri="{FF2B5EF4-FFF2-40B4-BE49-F238E27FC236}">
                    <a16:creationId xmlns:a16="http://schemas.microsoft.com/office/drawing/2014/main" id="{11E9AF5B-8A6F-441E-81B3-091CEA59FA79}"/>
                  </a:ext>
                </a:extLst>
              </p:cNvPr>
              <p:cNvSpPr txBox="1">
                <a:spLocks noRot="1" noChangeAspect="1" noMove="1" noResize="1" noEditPoints="1" noAdjustHandles="1" noChangeArrowheads="1" noChangeShapeType="1" noTextEdit="1"/>
              </p:cNvSpPr>
              <p:nvPr/>
            </p:nvSpPr>
            <p:spPr>
              <a:xfrm>
                <a:off x="706583" y="4805817"/>
                <a:ext cx="2504968" cy="369332"/>
              </a:xfrm>
              <a:prstGeom prst="rect">
                <a:avLst/>
              </a:prstGeom>
              <a:blipFill>
                <a:blip r:embed="rId4"/>
                <a:stretch>
                  <a:fillRect l="-4380" t="-21311" b="-5245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424BC209-30E1-4170-8385-C572F6DF6396}"/>
                  </a:ext>
                </a:extLst>
              </p:cNvPr>
              <p:cNvSpPr txBox="1"/>
              <p:nvPr/>
            </p:nvSpPr>
            <p:spPr>
              <a:xfrm>
                <a:off x="706583" y="5400369"/>
                <a:ext cx="2705690" cy="369332"/>
              </a:xfrm>
              <a:prstGeom prst="rect">
                <a:avLst/>
              </a:prstGeom>
              <a:noFill/>
            </p:spPr>
            <p:txBody>
              <a:bodyPr wrap="square" lIns="0" tIns="0" rIns="0" bIns="0" rtlCol="0">
                <a:spAutoFit/>
              </a:bodyPr>
              <a:lstStyle/>
              <a:p>
                <a14:m>
                  <m:oMath xmlns:m="http://schemas.openxmlformats.org/officeDocument/2006/math">
                    <m:r>
                      <a:rPr kumimoji="1" lang="en-US" altLang="ja-JP" sz="2400" b="0" i="1" smtClean="0">
                        <a:latin typeface="Cambria Math" panose="02040503050406030204" pitchFamily="18" charset="0"/>
                      </a:rPr>
                      <m:t>𝑈</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𝑉</m:t>
                    </m:r>
                  </m:oMath>
                </a14:m>
                <a:r>
                  <a:rPr kumimoji="1" lang="ja-JP" altLang="en-US" sz="2400" dirty="0"/>
                  <a:t>  スケッチ行列</a:t>
                </a:r>
              </a:p>
            </p:txBody>
          </p:sp>
        </mc:Choice>
        <mc:Fallback xmlns="">
          <p:sp>
            <p:nvSpPr>
              <p:cNvPr id="8" name="テキスト ボックス 7">
                <a:extLst>
                  <a:ext uri="{FF2B5EF4-FFF2-40B4-BE49-F238E27FC236}">
                    <a16:creationId xmlns:a16="http://schemas.microsoft.com/office/drawing/2014/main" id="{424BC209-30E1-4170-8385-C572F6DF6396}"/>
                  </a:ext>
                </a:extLst>
              </p:cNvPr>
              <p:cNvSpPr txBox="1">
                <a:spLocks noRot="1" noChangeAspect="1" noMove="1" noResize="1" noEditPoints="1" noAdjustHandles="1" noChangeArrowheads="1" noChangeShapeType="1" noTextEdit="1"/>
              </p:cNvSpPr>
              <p:nvPr/>
            </p:nvSpPr>
            <p:spPr>
              <a:xfrm>
                <a:off x="706583" y="5400369"/>
                <a:ext cx="2705690" cy="369332"/>
              </a:xfrm>
              <a:prstGeom prst="rect">
                <a:avLst/>
              </a:prstGeom>
              <a:blipFill>
                <a:blip r:embed="rId5"/>
                <a:stretch>
                  <a:fillRect l="-4054" t="-23333" r="-225" b="-5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CADC1A27-8209-46F3-95EE-9BF2E5821DB8}"/>
                  </a:ext>
                </a:extLst>
              </p:cNvPr>
              <p:cNvSpPr txBox="1"/>
              <p:nvPr/>
            </p:nvSpPr>
            <p:spPr>
              <a:xfrm>
                <a:off x="3959022" y="4782976"/>
                <a:ext cx="2705690" cy="369332"/>
              </a:xfrm>
              <a:prstGeom prst="rect">
                <a:avLst/>
              </a:prstGeom>
              <a:noFill/>
            </p:spPr>
            <p:txBody>
              <a:bodyPr wrap="square" lIns="0" tIns="0" rIns="0" bIns="0" rtlCol="0">
                <a:spAutoFit/>
              </a:bodyPr>
              <a:lstStyle/>
              <a:p>
                <a14:m>
                  <m:oMath xmlns:m="http://schemas.openxmlformats.org/officeDocument/2006/math">
                    <m:r>
                      <m:rPr>
                        <m:sty m:val="p"/>
                      </m:rPr>
                      <a:rPr kumimoji="1" lang="en-US" altLang="ja-JP" sz="2400" i="1" smtClean="0">
                        <a:latin typeface="Cambria Math" panose="02040503050406030204" pitchFamily="18" charset="0"/>
                      </a:rPr>
                      <m:t>A</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𝑈</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𝑉</m:t>
                    </m:r>
                    <m:r>
                      <a:rPr kumimoji="1" lang="en-US" altLang="ja-JP" sz="2400" b="0" i="1" smtClean="0">
                        <a:latin typeface="Cambria Math" panose="02040503050406030204" pitchFamily="18" charset="0"/>
                      </a:rPr>
                      <m:t>)</m:t>
                    </m:r>
                  </m:oMath>
                </a14:m>
                <a:r>
                  <a:rPr kumimoji="1" lang="ja-JP" altLang="en-US" sz="2400" dirty="0"/>
                  <a:t>  </a:t>
                </a:r>
                <a:r>
                  <a:rPr kumimoji="1" lang="en-US" altLang="ja-JP" sz="2400" dirty="0"/>
                  <a:t>AKAZE</a:t>
                </a:r>
                <a:endParaRPr kumimoji="1" lang="ja-JP" altLang="en-US" sz="2400" dirty="0"/>
              </a:p>
            </p:txBody>
          </p:sp>
        </mc:Choice>
        <mc:Fallback xmlns="">
          <p:sp>
            <p:nvSpPr>
              <p:cNvPr id="9" name="テキスト ボックス 8">
                <a:extLst>
                  <a:ext uri="{FF2B5EF4-FFF2-40B4-BE49-F238E27FC236}">
                    <a16:creationId xmlns:a16="http://schemas.microsoft.com/office/drawing/2014/main" id="{CADC1A27-8209-46F3-95EE-9BF2E5821DB8}"/>
                  </a:ext>
                </a:extLst>
              </p:cNvPr>
              <p:cNvSpPr txBox="1">
                <a:spLocks noRot="1" noChangeAspect="1" noMove="1" noResize="1" noEditPoints="1" noAdjustHandles="1" noChangeArrowheads="1" noChangeShapeType="1" noTextEdit="1"/>
              </p:cNvSpPr>
              <p:nvPr/>
            </p:nvSpPr>
            <p:spPr>
              <a:xfrm>
                <a:off x="3959022" y="4782976"/>
                <a:ext cx="2705690" cy="369332"/>
              </a:xfrm>
              <a:prstGeom prst="rect">
                <a:avLst/>
              </a:prstGeom>
              <a:blipFill>
                <a:blip r:embed="rId6"/>
                <a:stretch>
                  <a:fillRect l="-3829" t="-26667" b="-5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0D6EBD6C-BFB3-4820-A044-E6DEB93142D6}"/>
                  </a:ext>
                </a:extLst>
              </p:cNvPr>
              <p:cNvSpPr txBox="1"/>
              <p:nvPr/>
            </p:nvSpPr>
            <p:spPr>
              <a:xfrm>
                <a:off x="3959022" y="5400369"/>
                <a:ext cx="2705690" cy="369332"/>
              </a:xfrm>
              <a:prstGeom prst="rect">
                <a:avLst/>
              </a:prstGeom>
              <a:noFill/>
            </p:spPr>
            <p:txBody>
              <a:bodyPr wrap="square" lIns="0" tIns="0" rIns="0" bIns="0" rtlCol="0">
                <a:spAutoFit/>
              </a:bodyPr>
              <a:lstStyle/>
              <a:p>
                <a14:m>
                  <m:oMath xmlns:m="http://schemas.openxmlformats.org/officeDocument/2006/math">
                    <m:r>
                      <m:rPr>
                        <m:sty m:val="p"/>
                      </m:rPr>
                      <a:rPr kumimoji="1" lang="en-US" altLang="ja-JP" sz="2400" i="1" smtClean="0">
                        <a:latin typeface="Cambria Math" panose="02040503050406030204" pitchFamily="18" charset="0"/>
                      </a:rPr>
                      <m:t>C</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𝑥</m:t>
                    </m:r>
                    <m:r>
                      <a:rPr kumimoji="1" lang="en-US" altLang="ja-JP" sz="2400" b="0" i="1" smtClean="0">
                        <a:latin typeface="Cambria Math" panose="02040503050406030204" pitchFamily="18" charset="0"/>
                      </a:rPr>
                      <m:t>)</m:t>
                    </m:r>
                  </m:oMath>
                </a14:m>
                <a:r>
                  <a:rPr kumimoji="1" lang="ja-JP" altLang="en-US" sz="2400" dirty="0"/>
                  <a:t>  補正関数</a:t>
                </a:r>
              </a:p>
            </p:txBody>
          </p:sp>
        </mc:Choice>
        <mc:Fallback xmlns="">
          <p:sp>
            <p:nvSpPr>
              <p:cNvPr id="10" name="テキスト ボックス 9">
                <a:extLst>
                  <a:ext uri="{FF2B5EF4-FFF2-40B4-BE49-F238E27FC236}">
                    <a16:creationId xmlns:a16="http://schemas.microsoft.com/office/drawing/2014/main" id="{0D6EBD6C-BFB3-4820-A044-E6DEB93142D6}"/>
                  </a:ext>
                </a:extLst>
              </p:cNvPr>
              <p:cNvSpPr txBox="1">
                <a:spLocks noRot="1" noChangeAspect="1" noMove="1" noResize="1" noEditPoints="1" noAdjustHandles="1" noChangeArrowheads="1" noChangeShapeType="1" noTextEdit="1"/>
              </p:cNvSpPr>
              <p:nvPr/>
            </p:nvSpPr>
            <p:spPr>
              <a:xfrm>
                <a:off x="3959022" y="5400369"/>
                <a:ext cx="2705690" cy="369332"/>
              </a:xfrm>
              <a:prstGeom prst="rect">
                <a:avLst/>
              </a:prstGeom>
              <a:blipFill>
                <a:blip r:embed="rId7"/>
                <a:stretch>
                  <a:fillRect l="-3829" t="-23333" b="-5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5576D2BE-91C3-4A1A-8104-E0A0786DBC30}"/>
                  </a:ext>
                </a:extLst>
              </p:cNvPr>
              <p:cNvSpPr txBox="1"/>
              <p:nvPr/>
            </p:nvSpPr>
            <p:spPr>
              <a:xfrm>
                <a:off x="1813903" y="3500249"/>
                <a:ext cx="5445536" cy="6914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𝐶</m:t>
                          </m:r>
                        </m:e>
                        <m:sub>
                          <m:r>
                            <a:rPr kumimoji="1" lang="en-US" altLang="ja-JP" sz="2400" b="0" i="1" smtClean="0">
                              <a:latin typeface="Cambria Math" panose="02040503050406030204" pitchFamily="18" charset="0"/>
                            </a:rPr>
                            <m:t>2</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𝑥</m:t>
                          </m:r>
                        </m:e>
                      </m:d>
                      <m:r>
                        <a:rPr kumimoji="1" lang="en-US" altLang="ja-JP" sz="2400" b="0" i="1" smtClean="0">
                          <a:latin typeface="Cambria Math" panose="02040503050406030204" pitchFamily="18" charset="0"/>
                        </a:rPr>
                        <m:t>=</m:t>
                      </m:r>
                      <m:f>
                        <m:fPr>
                          <m:ctrlPr>
                            <a:rPr kumimoji="1" lang="en-US" altLang="ja-JP" sz="2400" b="0" i="1" smtClean="0">
                              <a:latin typeface="Cambria Math" panose="02040503050406030204" pitchFamily="18" charset="0"/>
                            </a:rPr>
                          </m:ctrlPr>
                        </m:fPr>
                        <m:num>
                          <m:r>
                            <a:rPr kumimoji="1" lang="en-US" altLang="ja-JP" sz="2400" b="0" i="1" smtClean="0">
                              <a:latin typeface="Cambria Math" panose="02040503050406030204" pitchFamily="18" charset="0"/>
                            </a:rPr>
                            <m:t>𝑥</m:t>
                          </m:r>
                          <m:r>
                            <a:rPr kumimoji="1" lang="en-US" altLang="ja-JP" sz="2400" b="0" i="1" smtClean="0">
                              <a:latin typeface="Cambria Math" panose="02040503050406030204" pitchFamily="18" charset="0"/>
                            </a:rPr>
                            <m:t>+1</m:t>
                          </m:r>
                        </m:num>
                        <m:den>
                          <m:r>
                            <a:rPr kumimoji="1" lang="en-US" altLang="ja-JP" sz="2400" b="0" i="1" smtClean="0">
                              <a:latin typeface="Cambria Math" panose="02040503050406030204" pitchFamily="18" charset="0"/>
                            </a:rPr>
                            <m:t>2</m:t>
                          </m:r>
                        </m:den>
                      </m:f>
                    </m:oMath>
                  </m:oMathPara>
                </a14:m>
                <a:endParaRPr kumimoji="1" lang="ja-JP" altLang="en-US" sz="2400" dirty="0"/>
              </a:p>
            </p:txBody>
          </p:sp>
        </mc:Choice>
        <mc:Fallback xmlns="">
          <p:sp>
            <p:nvSpPr>
              <p:cNvPr id="11" name="テキスト ボックス 10">
                <a:extLst>
                  <a:ext uri="{FF2B5EF4-FFF2-40B4-BE49-F238E27FC236}">
                    <a16:creationId xmlns:a16="http://schemas.microsoft.com/office/drawing/2014/main" id="{5576D2BE-91C3-4A1A-8104-E0A0786DBC30}"/>
                  </a:ext>
                </a:extLst>
              </p:cNvPr>
              <p:cNvSpPr txBox="1">
                <a:spLocks noRot="1" noChangeAspect="1" noMove="1" noResize="1" noEditPoints="1" noAdjustHandles="1" noChangeArrowheads="1" noChangeShapeType="1" noTextEdit="1"/>
              </p:cNvSpPr>
              <p:nvPr/>
            </p:nvSpPr>
            <p:spPr>
              <a:xfrm>
                <a:off x="1813903" y="3500249"/>
                <a:ext cx="5445536" cy="691471"/>
              </a:xfrm>
              <a:prstGeom prst="rect">
                <a:avLst/>
              </a:prstGeom>
              <a:blipFill>
                <a:blip r:embed="rId8"/>
                <a:stretch>
                  <a:fillRect/>
                </a:stretch>
              </a:blipFill>
            </p:spPr>
            <p:txBody>
              <a:bodyPr/>
              <a:lstStyle/>
              <a:p>
                <a:r>
                  <a:rPr lang="ja-JP" altLang="en-US">
                    <a:noFill/>
                  </a:rPr>
                  <a:t> </a:t>
                </a:r>
              </a:p>
            </p:txBody>
          </p:sp>
        </mc:Fallback>
      </mc:AlternateContent>
      <p:sp>
        <p:nvSpPr>
          <p:cNvPr id="12" name="コンテンツ プレースホルダー 11">
            <a:extLst>
              <a:ext uri="{FF2B5EF4-FFF2-40B4-BE49-F238E27FC236}">
                <a16:creationId xmlns:a16="http://schemas.microsoft.com/office/drawing/2014/main" id="{4F37B18E-E0FA-42C9-B166-E1DCEE3C580E}"/>
              </a:ext>
            </a:extLst>
          </p:cNvPr>
          <p:cNvSpPr>
            <a:spLocks noGrp="1"/>
          </p:cNvSpPr>
          <p:nvPr>
            <p:ph idx="1"/>
          </p:nvPr>
        </p:nvSpPr>
        <p:spPr>
          <a:xfrm>
            <a:off x="822959" y="1661049"/>
            <a:ext cx="7543801" cy="691471"/>
          </a:xfrm>
        </p:spPr>
        <p:txBody>
          <a:bodyPr>
            <a:normAutofit/>
          </a:bodyPr>
          <a:lstStyle/>
          <a:p>
            <a:r>
              <a:rPr lang="ja-JP" altLang="en-US" sz="2800" dirty="0"/>
              <a:t>補正関数</a:t>
            </a:r>
          </a:p>
        </p:txBody>
      </p:sp>
    </p:spTree>
    <p:extLst>
      <p:ext uri="{BB962C8B-B14F-4D97-AF65-F5344CB8AC3E}">
        <p14:creationId xmlns:p14="http://schemas.microsoft.com/office/powerpoint/2010/main" val="2454862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A71CDC-97C2-465F-8B9B-AE9D55104F50}"/>
              </a:ext>
            </a:extLst>
          </p:cNvPr>
          <p:cNvSpPr>
            <a:spLocks noGrp="1"/>
          </p:cNvSpPr>
          <p:nvPr>
            <p:ph type="title"/>
          </p:nvPr>
        </p:nvSpPr>
        <p:spPr/>
        <p:txBody>
          <a:bodyPr/>
          <a:lstStyle/>
          <a:p>
            <a:r>
              <a:rPr kumimoji="1" lang="ja-JP" altLang="en-US" dirty="0"/>
              <a:t>目次</a:t>
            </a:r>
          </a:p>
        </p:txBody>
      </p:sp>
      <p:sp>
        <p:nvSpPr>
          <p:cNvPr id="3" name="コンテンツ プレースホルダー 2">
            <a:extLst>
              <a:ext uri="{FF2B5EF4-FFF2-40B4-BE49-F238E27FC236}">
                <a16:creationId xmlns:a16="http://schemas.microsoft.com/office/drawing/2014/main" id="{EA6F3566-9A84-4DED-A27B-A69CD8CF6C57}"/>
              </a:ext>
            </a:extLst>
          </p:cNvPr>
          <p:cNvSpPr>
            <a:spLocks noGrp="1"/>
          </p:cNvSpPr>
          <p:nvPr>
            <p:ph idx="1"/>
          </p:nvPr>
        </p:nvSpPr>
        <p:spPr>
          <a:xfrm>
            <a:off x="822959" y="1661049"/>
            <a:ext cx="7543801" cy="4531925"/>
          </a:xfrm>
        </p:spPr>
        <p:txBody>
          <a:bodyPr/>
          <a:lstStyle/>
          <a:p>
            <a:pPr marL="742950" indent="-742950">
              <a:buFont typeface="+mj-lt"/>
              <a:buAutoNum type="arabicPeriod"/>
            </a:pPr>
            <a:r>
              <a:rPr kumimoji="1" lang="ja-JP" altLang="en-US" dirty="0"/>
              <a:t>はじめに</a:t>
            </a:r>
            <a:endParaRPr kumimoji="1" lang="en-US" altLang="ja-JP" dirty="0"/>
          </a:p>
          <a:p>
            <a:pPr marL="742950" indent="-742950">
              <a:buFont typeface="+mj-lt"/>
              <a:buAutoNum type="arabicPeriod"/>
            </a:pPr>
            <a:r>
              <a:rPr lang="ja-JP" altLang="en-US" dirty="0"/>
              <a:t>要素技術</a:t>
            </a:r>
            <a:endParaRPr lang="en-US" altLang="ja-JP" dirty="0"/>
          </a:p>
          <a:p>
            <a:pPr marL="742950" indent="-742950">
              <a:buFont typeface="+mj-lt"/>
              <a:buAutoNum type="arabicPeriod"/>
            </a:pPr>
            <a:r>
              <a:rPr kumimoji="1" lang="ja-JP" altLang="en-US" dirty="0"/>
              <a:t>実験手法</a:t>
            </a:r>
            <a:endParaRPr kumimoji="1" lang="en-US" altLang="ja-JP" dirty="0"/>
          </a:p>
          <a:p>
            <a:pPr marL="742950" indent="-742950">
              <a:buFont typeface="+mj-lt"/>
              <a:buAutoNum type="arabicPeriod"/>
            </a:pPr>
            <a:r>
              <a:rPr lang="ja-JP" altLang="en-US" dirty="0"/>
              <a:t>実験結果</a:t>
            </a:r>
            <a:endParaRPr kumimoji="1" lang="en-US" altLang="ja-JP" dirty="0"/>
          </a:p>
          <a:p>
            <a:pPr marL="742950" indent="-742950">
              <a:buFont typeface="+mj-lt"/>
              <a:buAutoNum type="arabicPeriod"/>
            </a:pPr>
            <a:r>
              <a:rPr kumimoji="1" lang="ja-JP" altLang="en-US" dirty="0"/>
              <a:t>まとめと今後の課題</a:t>
            </a:r>
          </a:p>
        </p:txBody>
      </p:sp>
      <p:sp>
        <p:nvSpPr>
          <p:cNvPr id="4" name="スライド番号プレースホルダー 3">
            <a:extLst>
              <a:ext uri="{FF2B5EF4-FFF2-40B4-BE49-F238E27FC236}">
                <a16:creationId xmlns:a16="http://schemas.microsoft.com/office/drawing/2014/main" id="{35C788A5-E800-4B67-8212-144F12E0C41A}"/>
              </a:ext>
            </a:extLst>
          </p:cNvPr>
          <p:cNvSpPr>
            <a:spLocks noGrp="1"/>
          </p:cNvSpPr>
          <p:nvPr>
            <p:ph type="sldNum" sz="quarter" idx="12"/>
          </p:nvPr>
        </p:nvSpPr>
        <p:spPr/>
        <p:txBody>
          <a:bodyPr/>
          <a:lstStyle/>
          <a:p>
            <a:fld id="{304739FC-810C-4CDC-B60F-21F1951FBC64}" type="slidenum">
              <a:rPr kumimoji="1" lang="ja-JP" altLang="en-US" smtClean="0"/>
              <a:t>2</a:t>
            </a:fld>
            <a:endParaRPr kumimoji="1" lang="ja-JP" altLang="en-US"/>
          </a:p>
        </p:txBody>
      </p:sp>
    </p:spTree>
    <p:extLst>
      <p:ext uri="{BB962C8B-B14F-4D97-AF65-F5344CB8AC3E}">
        <p14:creationId xmlns:p14="http://schemas.microsoft.com/office/powerpoint/2010/main" val="3897319291"/>
      </p:ext>
    </p:extLst>
  </p:cSld>
  <p:clrMapOvr>
    <a:masterClrMapping/>
  </p:clrMapOvr>
  <mc:AlternateContent xmlns:mc="http://schemas.openxmlformats.org/markup-compatibility/2006" xmlns:p14="http://schemas.microsoft.com/office/powerpoint/2010/main">
    <mc:Choice Requires="p14">
      <p:transition spd="slow" p14:dur="2000" advTm="2705"/>
    </mc:Choice>
    <mc:Fallback xmlns="">
      <p:transition spd="slow" advTm="2705"/>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81908C-1E8E-4B6E-A383-63DD4130C407}"/>
              </a:ext>
            </a:extLst>
          </p:cNvPr>
          <p:cNvSpPr>
            <a:spLocks noGrp="1"/>
          </p:cNvSpPr>
          <p:nvPr>
            <p:ph type="title"/>
          </p:nvPr>
        </p:nvSpPr>
        <p:spPr/>
        <p:txBody>
          <a:bodyPr/>
          <a:lstStyle/>
          <a:p>
            <a:r>
              <a:rPr kumimoji="1" lang="en-US" altLang="ja-JP" dirty="0"/>
              <a:t>C. Sketch RNN + AKAZE</a:t>
            </a:r>
            <a:endParaRPr kumimoji="1" lang="ja-JP" altLang="en-US" dirty="0"/>
          </a:p>
        </p:txBody>
      </p:sp>
      <p:sp>
        <p:nvSpPr>
          <p:cNvPr id="4" name="スライド番号プレースホルダー 3">
            <a:extLst>
              <a:ext uri="{FF2B5EF4-FFF2-40B4-BE49-F238E27FC236}">
                <a16:creationId xmlns:a16="http://schemas.microsoft.com/office/drawing/2014/main" id="{2AB1EA27-73A1-4C87-A6C7-2455E9EE4ADD}"/>
              </a:ext>
            </a:extLst>
          </p:cNvPr>
          <p:cNvSpPr>
            <a:spLocks noGrp="1"/>
          </p:cNvSpPr>
          <p:nvPr>
            <p:ph type="sldNum" sz="quarter" idx="12"/>
          </p:nvPr>
        </p:nvSpPr>
        <p:spPr/>
        <p:txBody>
          <a:bodyPr/>
          <a:lstStyle/>
          <a:p>
            <a:fld id="{304739FC-810C-4CDC-B60F-21F1951FBC64}" type="slidenum">
              <a:rPr kumimoji="1" lang="ja-JP" altLang="en-US" smtClean="0"/>
              <a:t>20</a:t>
            </a:fld>
            <a:endParaRPr kumimoji="1" lang="ja-JP" altLang="en-US"/>
          </a:p>
        </p:txBody>
      </p:sp>
      <p:sp>
        <p:nvSpPr>
          <p:cNvPr id="5" name="コンテンツ プレースホルダー 2">
            <a:extLst>
              <a:ext uri="{FF2B5EF4-FFF2-40B4-BE49-F238E27FC236}">
                <a16:creationId xmlns:a16="http://schemas.microsoft.com/office/drawing/2014/main" id="{B957215A-8C5D-4967-B469-5039222DFE63}"/>
              </a:ext>
            </a:extLst>
          </p:cNvPr>
          <p:cNvSpPr>
            <a:spLocks noGrp="1"/>
          </p:cNvSpPr>
          <p:nvPr>
            <p:ph idx="1"/>
          </p:nvPr>
        </p:nvSpPr>
        <p:spPr>
          <a:xfrm>
            <a:off x="822959" y="1661050"/>
            <a:ext cx="7543801" cy="1349780"/>
          </a:xfrm>
        </p:spPr>
        <p:txBody>
          <a:bodyPr>
            <a:normAutofit/>
          </a:bodyPr>
          <a:lstStyle/>
          <a:p>
            <a:r>
              <a:rPr lang="ja-JP" altLang="en-US" sz="2800" dirty="0"/>
              <a:t>途中経過と最終状態の両方を考慮</a:t>
            </a:r>
            <a:endParaRPr lang="en-US" altLang="ja-JP" sz="2800" dirty="0"/>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ED2C4D75-60C9-4A60-95DB-E8E8ECDF466B}"/>
                  </a:ext>
                </a:extLst>
              </p:cNvPr>
              <p:cNvSpPr txBox="1"/>
              <p:nvPr/>
            </p:nvSpPr>
            <p:spPr>
              <a:xfrm>
                <a:off x="2338014" y="3429000"/>
                <a:ext cx="446797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𝑆</m:t>
                          </m:r>
                        </m:e>
                        <m:sub>
                          <m:r>
                            <a:rPr kumimoji="1" lang="en-US" altLang="ja-JP" sz="2400" b="0" i="1" smtClean="0">
                              <a:latin typeface="Cambria Math" panose="02040503050406030204" pitchFamily="18" charset="0"/>
                            </a:rPr>
                            <m:t>𝑐</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𝑈</m:t>
                          </m:r>
                          <m:r>
                            <a:rPr kumimoji="1" lang="en-US" altLang="ja-JP" sz="2400" b="0" i="1" smtClean="0">
                              <a:latin typeface="Cambria Math" panose="02040503050406030204" pitchFamily="18" charset="0"/>
                            </a:rPr>
                            <m:t>, </m:t>
                          </m:r>
                          <m:r>
                            <a:rPr kumimoji="1" lang="en-US" altLang="ja-JP" sz="2400" b="0" i="1" smtClean="0">
                              <a:latin typeface="Cambria Math" panose="02040503050406030204" pitchFamily="18" charset="0"/>
                            </a:rPr>
                            <m:t>𝑉</m:t>
                          </m:r>
                        </m:e>
                      </m:d>
                      <m:r>
                        <a:rPr kumimoji="1" lang="en-US" altLang="ja-JP" sz="2400" b="0" i="1" smtClean="0">
                          <a:latin typeface="Cambria Math" panose="02040503050406030204" pitchFamily="18" charset="0"/>
                        </a:rPr>
                        <m:t>=</m:t>
                      </m:r>
                      <m:sSub>
                        <m:sSubPr>
                          <m:ctrlPr>
                            <a:rPr kumimoji="1" lang="en-US" altLang="ja-JP" sz="2400" i="1">
                              <a:latin typeface="Cambria Math" panose="02040503050406030204" pitchFamily="18" charset="0"/>
                            </a:rPr>
                          </m:ctrlPr>
                        </m:sSubPr>
                        <m:e>
                          <m:r>
                            <a:rPr kumimoji="1" lang="en-US" altLang="ja-JP" sz="2400" i="1">
                              <a:latin typeface="Cambria Math" panose="02040503050406030204" pitchFamily="18" charset="0"/>
                            </a:rPr>
                            <m:t>𝑆</m:t>
                          </m:r>
                        </m:e>
                        <m:sub>
                          <m:r>
                            <a:rPr kumimoji="1" lang="en-US" altLang="ja-JP" sz="2400" i="1">
                              <a:latin typeface="Cambria Math" panose="02040503050406030204" pitchFamily="18" charset="0"/>
                            </a:rPr>
                            <m:t>𝑎</m:t>
                          </m:r>
                        </m:sub>
                      </m:sSub>
                      <m:d>
                        <m:dPr>
                          <m:ctrlPr>
                            <a:rPr kumimoji="1" lang="en-US" altLang="ja-JP" sz="2400" i="1">
                              <a:latin typeface="Cambria Math" panose="02040503050406030204" pitchFamily="18" charset="0"/>
                            </a:rPr>
                          </m:ctrlPr>
                        </m:dPr>
                        <m:e>
                          <m:r>
                            <a:rPr kumimoji="1" lang="en-US" altLang="ja-JP" sz="2400" i="1">
                              <a:latin typeface="Cambria Math" panose="02040503050406030204" pitchFamily="18" charset="0"/>
                            </a:rPr>
                            <m:t>𝑈</m:t>
                          </m:r>
                          <m:r>
                            <a:rPr kumimoji="1" lang="en-US" altLang="ja-JP" sz="2400" i="1">
                              <a:latin typeface="Cambria Math" panose="02040503050406030204" pitchFamily="18" charset="0"/>
                            </a:rPr>
                            <m:t>,</m:t>
                          </m:r>
                          <m:r>
                            <a:rPr kumimoji="1" lang="en-US" altLang="ja-JP" sz="2400" i="1">
                              <a:latin typeface="Cambria Math" panose="02040503050406030204" pitchFamily="18" charset="0"/>
                            </a:rPr>
                            <m:t>𝑉</m:t>
                          </m:r>
                        </m:e>
                      </m:d>
                      <m:r>
                        <a:rPr kumimoji="1" lang="en-US" altLang="ja-JP" sz="2400" i="1">
                          <a:latin typeface="Cambria Math" panose="02040503050406030204" pitchFamily="18" charset="0"/>
                        </a:rPr>
                        <m:t>+</m:t>
                      </m:r>
                      <m:sSub>
                        <m:sSubPr>
                          <m:ctrlPr>
                            <a:rPr kumimoji="1" lang="en-US" altLang="ja-JP" sz="2400" i="1">
                              <a:latin typeface="Cambria Math" panose="02040503050406030204" pitchFamily="18" charset="0"/>
                            </a:rPr>
                          </m:ctrlPr>
                        </m:sSubPr>
                        <m:e>
                          <m:r>
                            <a:rPr kumimoji="1" lang="en-US" altLang="ja-JP" sz="2400" i="1">
                              <a:latin typeface="Cambria Math" panose="02040503050406030204" pitchFamily="18" charset="0"/>
                            </a:rPr>
                            <m:t>𝑆</m:t>
                          </m:r>
                        </m:e>
                        <m:sub>
                          <m:r>
                            <a:rPr kumimoji="1" lang="en-US" altLang="ja-JP" sz="2400" i="1">
                              <a:latin typeface="Cambria Math" panose="02040503050406030204" pitchFamily="18" charset="0"/>
                            </a:rPr>
                            <m:t>𝑏</m:t>
                          </m:r>
                        </m:sub>
                      </m:sSub>
                      <m:d>
                        <m:dPr>
                          <m:ctrlPr>
                            <a:rPr kumimoji="1" lang="en-US" altLang="ja-JP" sz="2400" i="1">
                              <a:latin typeface="Cambria Math" panose="02040503050406030204" pitchFamily="18" charset="0"/>
                            </a:rPr>
                          </m:ctrlPr>
                        </m:dPr>
                        <m:e>
                          <m:r>
                            <a:rPr kumimoji="1" lang="en-US" altLang="ja-JP" sz="2400" i="1">
                              <a:latin typeface="Cambria Math" panose="02040503050406030204" pitchFamily="18" charset="0"/>
                            </a:rPr>
                            <m:t>𝑈</m:t>
                          </m:r>
                          <m:r>
                            <a:rPr kumimoji="1" lang="en-US" altLang="ja-JP" sz="2400" i="1">
                              <a:latin typeface="Cambria Math" panose="02040503050406030204" pitchFamily="18" charset="0"/>
                            </a:rPr>
                            <m:t>,</m:t>
                          </m:r>
                          <m:r>
                            <a:rPr kumimoji="1" lang="en-US" altLang="ja-JP" sz="2400" i="1">
                              <a:latin typeface="Cambria Math" panose="02040503050406030204" pitchFamily="18" charset="0"/>
                            </a:rPr>
                            <m:t>𝑉</m:t>
                          </m:r>
                        </m:e>
                      </m:d>
                    </m:oMath>
                  </m:oMathPara>
                </a14:m>
                <a:endParaRPr kumimoji="1" lang="ja-JP" altLang="en-US" sz="2400" dirty="0"/>
              </a:p>
            </p:txBody>
          </p:sp>
        </mc:Choice>
        <mc:Fallback xmlns="">
          <p:sp>
            <p:nvSpPr>
              <p:cNvPr id="6" name="テキスト ボックス 5">
                <a:extLst>
                  <a:ext uri="{FF2B5EF4-FFF2-40B4-BE49-F238E27FC236}">
                    <a16:creationId xmlns:a16="http://schemas.microsoft.com/office/drawing/2014/main" id="{ED2C4D75-60C9-4A60-95DB-E8E8ECDF466B}"/>
                  </a:ext>
                </a:extLst>
              </p:cNvPr>
              <p:cNvSpPr txBox="1">
                <a:spLocks noRot="1" noChangeAspect="1" noMove="1" noResize="1" noEditPoints="1" noAdjustHandles="1" noChangeArrowheads="1" noChangeShapeType="1" noTextEdit="1"/>
              </p:cNvSpPr>
              <p:nvPr/>
            </p:nvSpPr>
            <p:spPr>
              <a:xfrm>
                <a:off x="2338014" y="3429000"/>
                <a:ext cx="4467971" cy="369332"/>
              </a:xfrm>
              <a:prstGeom prst="rect">
                <a:avLst/>
              </a:prstGeom>
              <a:blipFill>
                <a:blip r:embed="rId3"/>
                <a:stretch>
                  <a:fillRect b="-18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8873CB99-58D0-471D-84FB-5DD5173516FE}"/>
                  </a:ext>
                </a:extLst>
              </p:cNvPr>
              <p:cNvSpPr txBox="1"/>
              <p:nvPr/>
            </p:nvSpPr>
            <p:spPr>
              <a:xfrm>
                <a:off x="706583" y="4805817"/>
                <a:ext cx="2504968" cy="369332"/>
              </a:xfrm>
              <a:prstGeom prst="rect">
                <a:avLst/>
              </a:prstGeom>
              <a:noFill/>
            </p:spPr>
            <p:txBody>
              <a:bodyPr wrap="square" lIns="0" tIns="0" rIns="0" bIns="0" rtlCol="0">
                <a:spAutoFit/>
              </a:bodyPr>
              <a:lstStyle/>
              <a:p>
                <a14:m>
                  <m:oMath xmlns:m="http://schemas.openxmlformats.org/officeDocument/2006/math">
                    <m:r>
                      <a:rPr kumimoji="1" lang="en-US" altLang="ja-JP" sz="2400" b="0" i="1" smtClean="0">
                        <a:latin typeface="Cambria Math" panose="02040503050406030204" pitchFamily="18" charset="0"/>
                      </a:rPr>
                      <m:t>𝑆</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𝑥</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𝑦</m:t>
                    </m:r>
                    <m:r>
                      <a:rPr kumimoji="1" lang="en-US" altLang="ja-JP" sz="2400" b="0" i="1" smtClean="0">
                        <a:latin typeface="Cambria Math" panose="02040503050406030204" pitchFamily="18" charset="0"/>
                      </a:rPr>
                      <m:t>)</m:t>
                    </m:r>
                  </m:oMath>
                </a14:m>
                <a:r>
                  <a:rPr kumimoji="1" lang="ja-JP" altLang="en-US" sz="2400" dirty="0"/>
                  <a:t>  類似度</a:t>
                </a:r>
              </a:p>
            </p:txBody>
          </p:sp>
        </mc:Choice>
        <mc:Fallback xmlns="">
          <p:sp>
            <p:nvSpPr>
              <p:cNvPr id="7" name="テキスト ボックス 6">
                <a:extLst>
                  <a:ext uri="{FF2B5EF4-FFF2-40B4-BE49-F238E27FC236}">
                    <a16:creationId xmlns:a16="http://schemas.microsoft.com/office/drawing/2014/main" id="{8873CB99-58D0-471D-84FB-5DD5173516FE}"/>
                  </a:ext>
                </a:extLst>
              </p:cNvPr>
              <p:cNvSpPr txBox="1">
                <a:spLocks noRot="1" noChangeAspect="1" noMove="1" noResize="1" noEditPoints="1" noAdjustHandles="1" noChangeArrowheads="1" noChangeShapeType="1" noTextEdit="1"/>
              </p:cNvSpPr>
              <p:nvPr/>
            </p:nvSpPr>
            <p:spPr>
              <a:xfrm>
                <a:off x="706583" y="4805817"/>
                <a:ext cx="2504968" cy="369332"/>
              </a:xfrm>
              <a:prstGeom prst="rect">
                <a:avLst/>
              </a:prstGeom>
              <a:blipFill>
                <a:blip r:embed="rId4"/>
                <a:stretch>
                  <a:fillRect l="-4380" t="-21311" b="-5245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5C2B60C8-5133-4A96-B644-E522ADE70D82}"/>
                  </a:ext>
                </a:extLst>
              </p:cNvPr>
              <p:cNvSpPr txBox="1"/>
              <p:nvPr/>
            </p:nvSpPr>
            <p:spPr>
              <a:xfrm>
                <a:off x="706583" y="5400369"/>
                <a:ext cx="2705690" cy="369332"/>
              </a:xfrm>
              <a:prstGeom prst="rect">
                <a:avLst/>
              </a:prstGeom>
              <a:noFill/>
            </p:spPr>
            <p:txBody>
              <a:bodyPr wrap="square" lIns="0" tIns="0" rIns="0" bIns="0" rtlCol="0">
                <a:spAutoFit/>
              </a:bodyPr>
              <a:lstStyle/>
              <a:p>
                <a14:m>
                  <m:oMath xmlns:m="http://schemas.openxmlformats.org/officeDocument/2006/math">
                    <m:r>
                      <a:rPr kumimoji="1" lang="en-US" altLang="ja-JP" sz="2400" b="0" i="1" smtClean="0">
                        <a:latin typeface="Cambria Math" panose="02040503050406030204" pitchFamily="18" charset="0"/>
                      </a:rPr>
                      <m:t>𝑈</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𝑉</m:t>
                    </m:r>
                  </m:oMath>
                </a14:m>
                <a:r>
                  <a:rPr kumimoji="1" lang="ja-JP" altLang="en-US" sz="2400" dirty="0"/>
                  <a:t>  スケッチ行列</a:t>
                </a:r>
              </a:p>
            </p:txBody>
          </p:sp>
        </mc:Choice>
        <mc:Fallback xmlns="">
          <p:sp>
            <p:nvSpPr>
              <p:cNvPr id="8" name="テキスト ボックス 7">
                <a:extLst>
                  <a:ext uri="{FF2B5EF4-FFF2-40B4-BE49-F238E27FC236}">
                    <a16:creationId xmlns:a16="http://schemas.microsoft.com/office/drawing/2014/main" id="{5C2B60C8-5133-4A96-B644-E522ADE70D82}"/>
                  </a:ext>
                </a:extLst>
              </p:cNvPr>
              <p:cNvSpPr txBox="1">
                <a:spLocks noRot="1" noChangeAspect="1" noMove="1" noResize="1" noEditPoints="1" noAdjustHandles="1" noChangeArrowheads="1" noChangeShapeType="1" noTextEdit="1"/>
              </p:cNvSpPr>
              <p:nvPr/>
            </p:nvSpPr>
            <p:spPr>
              <a:xfrm>
                <a:off x="706583" y="5400369"/>
                <a:ext cx="2705690" cy="369332"/>
              </a:xfrm>
              <a:prstGeom prst="rect">
                <a:avLst/>
              </a:prstGeom>
              <a:blipFill>
                <a:blip r:embed="rId5"/>
                <a:stretch>
                  <a:fillRect l="-4054" t="-23333" r="-225" b="-53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899518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029C4C-6457-4524-88A1-EFFAE1878EB9}"/>
              </a:ext>
            </a:extLst>
          </p:cNvPr>
          <p:cNvSpPr>
            <a:spLocks noGrp="1"/>
          </p:cNvSpPr>
          <p:nvPr>
            <p:ph type="title"/>
          </p:nvPr>
        </p:nvSpPr>
        <p:spPr/>
        <p:txBody>
          <a:bodyPr/>
          <a:lstStyle/>
          <a:p>
            <a:r>
              <a:rPr kumimoji="1" lang="ja-JP" altLang="en-US" dirty="0"/>
              <a:t>結果</a:t>
            </a:r>
          </a:p>
        </p:txBody>
      </p:sp>
      <p:pic>
        <p:nvPicPr>
          <p:cNvPr id="6" name="コンテンツ プレースホルダー 5">
            <a:extLst>
              <a:ext uri="{FF2B5EF4-FFF2-40B4-BE49-F238E27FC236}">
                <a16:creationId xmlns:a16="http://schemas.microsoft.com/office/drawing/2014/main" id="{C5C19766-D24F-4432-A84E-E678C140E93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78179" y="3107423"/>
            <a:ext cx="5597446" cy="1399362"/>
          </a:xfrm>
        </p:spPr>
      </p:pic>
      <p:sp>
        <p:nvSpPr>
          <p:cNvPr id="4" name="スライド番号プレースホルダー 3">
            <a:extLst>
              <a:ext uri="{FF2B5EF4-FFF2-40B4-BE49-F238E27FC236}">
                <a16:creationId xmlns:a16="http://schemas.microsoft.com/office/drawing/2014/main" id="{B0CD28C8-E483-4506-A909-B740486E8C7C}"/>
              </a:ext>
            </a:extLst>
          </p:cNvPr>
          <p:cNvSpPr>
            <a:spLocks noGrp="1"/>
          </p:cNvSpPr>
          <p:nvPr>
            <p:ph type="sldNum" sz="quarter" idx="12"/>
          </p:nvPr>
        </p:nvSpPr>
        <p:spPr/>
        <p:txBody>
          <a:bodyPr/>
          <a:lstStyle/>
          <a:p>
            <a:fld id="{304739FC-810C-4CDC-B60F-21F1951FBC64}" type="slidenum">
              <a:rPr kumimoji="1" lang="ja-JP" altLang="en-US" smtClean="0"/>
              <a:t>21</a:t>
            </a:fld>
            <a:endParaRPr kumimoji="1" lang="ja-JP" altLang="en-US"/>
          </a:p>
        </p:txBody>
      </p:sp>
      <p:pic>
        <p:nvPicPr>
          <p:cNvPr id="8" name="図 7">
            <a:extLst>
              <a:ext uri="{FF2B5EF4-FFF2-40B4-BE49-F238E27FC236}">
                <a16:creationId xmlns:a16="http://schemas.microsoft.com/office/drawing/2014/main" id="{165DB0C1-C40D-4691-99F4-3BBCFAD205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4948" y="4604628"/>
            <a:ext cx="5653985" cy="1413496"/>
          </a:xfrm>
          <a:prstGeom prst="rect">
            <a:avLst/>
          </a:prstGeom>
        </p:spPr>
      </p:pic>
      <p:pic>
        <p:nvPicPr>
          <p:cNvPr id="10" name="図 9">
            <a:extLst>
              <a:ext uri="{FF2B5EF4-FFF2-40B4-BE49-F238E27FC236}">
                <a16:creationId xmlns:a16="http://schemas.microsoft.com/office/drawing/2014/main" id="{BBF093C2-F3FF-4791-98CE-BDE848AF09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4948" y="1598603"/>
            <a:ext cx="5653985" cy="1413496"/>
          </a:xfrm>
          <a:prstGeom prst="rect">
            <a:avLst/>
          </a:prstGeom>
        </p:spPr>
      </p:pic>
      <p:sp>
        <p:nvSpPr>
          <p:cNvPr id="11" name="正方形/長方形 10">
            <a:extLst>
              <a:ext uri="{FF2B5EF4-FFF2-40B4-BE49-F238E27FC236}">
                <a16:creationId xmlns:a16="http://schemas.microsoft.com/office/drawing/2014/main" id="{9034EBB8-3FF0-43B4-8939-19FA66544617}"/>
              </a:ext>
            </a:extLst>
          </p:cNvPr>
          <p:cNvSpPr/>
          <p:nvPr/>
        </p:nvSpPr>
        <p:spPr>
          <a:xfrm>
            <a:off x="1029967" y="2107229"/>
            <a:ext cx="441995" cy="39624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kumimoji="1" lang="en-US" altLang="ja-JP" sz="2800" dirty="0"/>
              <a:t>A</a:t>
            </a:r>
            <a:endParaRPr kumimoji="1" lang="ja-JP" altLang="en-US" sz="2800" dirty="0"/>
          </a:p>
        </p:txBody>
      </p:sp>
      <p:sp>
        <p:nvSpPr>
          <p:cNvPr id="12" name="正方形/長方形 11">
            <a:extLst>
              <a:ext uri="{FF2B5EF4-FFF2-40B4-BE49-F238E27FC236}">
                <a16:creationId xmlns:a16="http://schemas.microsoft.com/office/drawing/2014/main" id="{2B5BAFBC-D257-4911-BF8C-CEE85BEAB1C2}"/>
              </a:ext>
            </a:extLst>
          </p:cNvPr>
          <p:cNvSpPr/>
          <p:nvPr/>
        </p:nvSpPr>
        <p:spPr>
          <a:xfrm>
            <a:off x="1029967" y="3608982"/>
            <a:ext cx="441995" cy="39624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kumimoji="1" lang="en-US" altLang="ja-JP" sz="2800" dirty="0"/>
              <a:t>B</a:t>
            </a:r>
            <a:endParaRPr kumimoji="1" lang="ja-JP" altLang="en-US" sz="2800" dirty="0"/>
          </a:p>
        </p:txBody>
      </p:sp>
      <p:sp>
        <p:nvSpPr>
          <p:cNvPr id="13" name="正方形/長方形 12">
            <a:extLst>
              <a:ext uri="{FF2B5EF4-FFF2-40B4-BE49-F238E27FC236}">
                <a16:creationId xmlns:a16="http://schemas.microsoft.com/office/drawing/2014/main" id="{B9F66BBC-711B-4BB2-8C07-CEAE62C57315}"/>
              </a:ext>
            </a:extLst>
          </p:cNvPr>
          <p:cNvSpPr/>
          <p:nvPr/>
        </p:nvSpPr>
        <p:spPr>
          <a:xfrm>
            <a:off x="1029966" y="5110735"/>
            <a:ext cx="441995" cy="39624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kumimoji="1" lang="en-US" altLang="ja-JP" sz="2800" dirty="0"/>
              <a:t>C</a:t>
            </a:r>
            <a:endParaRPr kumimoji="1" lang="ja-JP" altLang="en-US" sz="2800" dirty="0"/>
          </a:p>
        </p:txBody>
      </p:sp>
      <p:sp>
        <p:nvSpPr>
          <p:cNvPr id="14" name="コンテンツ プレースホルダー 2">
            <a:extLst>
              <a:ext uri="{FF2B5EF4-FFF2-40B4-BE49-F238E27FC236}">
                <a16:creationId xmlns:a16="http://schemas.microsoft.com/office/drawing/2014/main" id="{B88857C1-ED73-44EA-8D87-CB08A01B0F92}"/>
              </a:ext>
            </a:extLst>
          </p:cNvPr>
          <p:cNvSpPr txBox="1">
            <a:spLocks/>
          </p:cNvSpPr>
          <p:nvPr/>
        </p:nvSpPr>
        <p:spPr>
          <a:xfrm>
            <a:off x="3036163" y="923713"/>
            <a:ext cx="1351529" cy="1349780"/>
          </a:xfrm>
          <a:prstGeom prst="rect">
            <a:avLst/>
          </a:prstGeom>
        </p:spPr>
        <p:txBody>
          <a:bodyPr vert="horz" lIns="0" tIns="45720" rIns="0" bIns="45720" rtlCol="0" anchor="ctr">
            <a:normAutofit/>
          </a:bodyPr>
          <a:lstStyle>
            <a:lvl1pPr marL="0" indent="0" algn="l" defTabSz="914400" rtl="0" eaLnBrk="1" latinLnBrk="0" hangingPunct="1">
              <a:lnSpc>
                <a:spcPct val="90000"/>
              </a:lnSpc>
              <a:spcBef>
                <a:spcPts val="1200"/>
              </a:spcBef>
              <a:spcAft>
                <a:spcPts val="200"/>
              </a:spcAft>
              <a:buClr>
                <a:schemeClr val="accent1"/>
              </a:buClr>
              <a:buSzPct val="100000"/>
              <a:buFontTx/>
              <a:buNone/>
              <a:defRPr kumimoji="1" sz="3600" kern="1200">
                <a:solidFill>
                  <a:schemeClr val="tx1">
                    <a:lumMod val="75000"/>
                    <a:lumOff val="25000"/>
                  </a:schemeClr>
                </a:solidFill>
                <a:latin typeface="+mn-ea"/>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3200" kern="1200">
                <a:solidFill>
                  <a:schemeClr val="tx1">
                    <a:lumMod val="75000"/>
                    <a:lumOff val="25000"/>
                  </a:schemeClr>
                </a:solidFill>
                <a:latin typeface="+mn-ea"/>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4pPr>
            <a:lvl5pPr marL="93268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algn="ctr"/>
            <a:r>
              <a:rPr lang="ja-JP" altLang="en-US" sz="2800" dirty="0">
                <a:solidFill>
                  <a:schemeClr val="accent1"/>
                </a:solidFill>
              </a:rPr>
              <a:t>１番</a:t>
            </a:r>
            <a:endParaRPr lang="en-US" altLang="ja-JP" sz="2800" dirty="0">
              <a:solidFill>
                <a:schemeClr val="accent1"/>
              </a:solidFill>
            </a:endParaRPr>
          </a:p>
        </p:txBody>
      </p:sp>
      <p:sp>
        <p:nvSpPr>
          <p:cNvPr id="15" name="コンテンツ プレースホルダー 2">
            <a:extLst>
              <a:ext uri="{FF2B5EF4-FFF2-40B4-BE49-F238E27FC236}">
                <a16:creationId xmlns:a16="http://schemas.microsoft.com/office/drawing/2014/main" id="{92412794-CC03-4D3A-9623-5F92350848A2}"/>
              </a:ext>
            </a:extLst>
          </p:cNvPr>
          <p:cNvSpPr txBox="1">
            <a:spLocks/>
          </p:cNvSpPr>
          <p:nvPr/>
        </p:nvSpPr>
        <p:spPr>
          <a:xfrm>
            <a:off x="4417378" y="923713"/>
            <a:ext cx="1351529" cy="1349780"/>
          </a:xfrm>
          <a:prstGeom prst="rect">
            <a:avLst/>
          </a:prstGeom>
        </p:spPr>
        <p:txBody>
          <a:bodyPr vert="horz" lIns="0" tIns="45720" rIns="0" bIns="45720" rtlCol="0" anchor="ctr">
            <a:normAutofit/>
          </a:bodyPr>
          <a:lstStyle>
            <a:lvl1pPr marL="0" indent="0" algn="l" defTabSz="914400" rtl="0" eaLnBrk="1" latinLnBrk="0" hangingPunct="1">
              <a:lnSpc>
                <a:spcPct val="90000"/>
              </a:lnSpc>
              <a:spcBef>
                <a:spcPts val="1200"/>
              </a:spcBef>
              <a:spcAft>
                <a:spcPts val="200"/>
              </a:spcAft>
              <a:buClr>
                <a:schemeClr val="accent1"/>
              </a:buClr>
              <a:buSzPct val="100000"/>
              <a:buFontTx/>
              <a:buNone/>
              <a:defRPr kumimoji="1" sz="3600" kern="1200">
                <a:solidFill>
                  <a:schemeClr val="tx1">
                    <a:lumMod val="75000"/>
                    <a:lumOff val="25000"/>
                  </a:schemeClr>
                </a:solidFill>
                <a:latin typeface="+mn-ea"/>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3200" kern="1200">
                <a:solidFill>
                  <a:schemeClr val="tx1">
                    <a:lumMod val="75000"/>
                    <a:lumOff val="25000"/>
                  </a:schemeClr>
                </a:solidFill>
                <a:latin typeface="+mn-ea"/>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4pPr>
            <a:lvl5pPr marL="93268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algn="ctr"/>
            <a:r>
              <a:rPr lang="ja-JP" altLang="en-US" sz="2800" dirty="0">
                <a:solidFill>
                  <a:schemeClr val="accent1"/>
                </a:solidFill>
              </a:rPr>
              <a:t>２番</a:t>
            </a:r>
            <a:endParaRPr lang="en-US" altLang="ja-JP" sz="2800" dirty="0">
              <a:solidFill>
                <a:schemeClr val="accent1"/>
              </a:solidFill>
            </a:endParaRPr>
          </a:p>
        </p:txBody>
      </p:sp>
      <p:sp>
        <p:nvSpPr>
          <p:cNvPr id="16" name="コンテンツ プレースホルダー 2">
            <a:extLst>
              <a:ext uri="{FF2B5EF4-FFF2-40B4-BE49-F238E27FC236}">
                <a16:creationId xmlns:a16="http://schemas.microsoft.com/office/drawing/2014/main" id="{128CD1C1-42DD-40A3-891E-B854CB542559}"/>
              </a:ext>
            </a:extLst>
          </p:cNvPr>
          <p:cNvSpPr txBox="1">
            <a:spLocks/>
          </p:cNvSpPr>
          <p:nvPr/>
        </p:nvSpPr>
        <p:spPr>
          <a:xfrm>
            <a:off x="5798593" y="923713"/>
            <a:ext cx="1351529" cy="1349780"/>
          </a:xfrm>
          <a:prstGeom prst="rect">
            <a:avLst/>
          </a:prstGeom>
        </p:spPr>
        <p:txBody>
          <a:bodyPr vert="horz" lIns="0" tIns="45720" rIns="0" bIns="45720" rtlCol="0" anchor="ctr">
            <a:normAutofit/>
          </a:bodyPr>
          <a:lstStyle>
            <a:lvl1pPr marL="0" indent="0" algn="l" defTabSz="914400" rtl="0" eaLnBrk="1" latinLnBrk="0" hangingPunct="1">
              <a:lnSpc>
                <a:spcPct val="90000"/>
              </a:lnSpc>
              <a:spcBef>
                <a:spcPts val="1200"/>
              </a:spcBef>
              <a:spcAft>
                <a:spcPts val="200"/>
              </a:spcAft>
              <a:buClr>
                <a:schemeClr val="accent1"/>
              </a:buClr>
              <a:buSzPct val="100000"/>
              <a:buFontTx/>
              <a:buNone/>
              <a:defRPr kumimoji="1" sz="3600" kern="1200">
                <a:solidFill>
                  <a:schemeClr val="tx1">
                    <a:lumMod val="75000"/>
                    <a:lumOff val="25000"/>
                  </a:schemeClr>
                </a:solidFill>
                <a:latin typeface="+mn-ea"/>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3200" kern="1200">
                <a:solidFill>
                  <a:schemeClr val="tx1">
                    <a:lumMod val="75000"/>
                    <a:lumOff val="25000"/>
                  </a:schemeClr>
                </a:solidFill>
                <a:latin typeface="+mn-ea"/>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4pPr>
            <a:lvl5pPr marL="93268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algn="ctr"/>
            <a:r>
              <a:rPr lang="ja-JP" altLang="en-US" sz="2800" dirty="0">
                <a:solidFill>
                  <a:schemeClr val="accent1"/>
                </a:solidFill>
              </a:rPr>
              <a:t>３番</a:t>
            </a:r>
            <a:endParaRPr lang="en-US" altLang="ja-JP" sz="2800" dirty="0">
              <a:solidFill>
                <a:schemeClr val="accent1"/>
              </a:solidFill>
            </a:endParaRPr>
          </a:p>
        </p:txBody>
      </p:sp>
    </p:spTree>
    <p:extLst>
      <p:ext uri="{BB962C8B-B14F-4D97-AF65-F5344CB8AC3E}">
        <p14:creationId xmlns:p14="http://schemas.microsoft.com/office/powerpoint/2010/main" val="3479760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7DF0DF-30E1-407F-A9BF-6DE996D699B4}"/>
              </a:ext>
            </a:extLst>
          </p:cNvPr>
          <p:cNvSpPr>
            <a:spLocks noGrp="1"/>
          </p:cNvSpPr>
          <p:nvPr>
            <p:ph type="title"/>
          </p:nvPr>
        </p:nvSpPr>
        <p:spPr/>
        <p:txBody>
          <a:bodyPr/>
          <a:lstStyle/>
          <a:p>
            <a:r>
              <a:rPr kumimoji="1" lang="ja-JP" altLang="en-US" dirty="0"/>
              <a:t>結果</a:t>
            </a:r>
          </a:p>
        </p:txBody>
      </p:sp>
      <p:pic>
        <p:nvPicPr>
          <p:cNvPr id="6" name="コンテンツ プレースホルダー 5">
            <a:extLst>
              <a:ext uri="{FF2B5EF4-FFF2-40B4-BE49-F238E27FC236}">
                <a16:creationId xmlns:a16="http://schemas.microsoft.com/office/drawing/2014/main" id="{BA8E89C2-E4E8-4ABF-B54C-195E0A533B1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42157" y="3137124"/>
            <a:ext cx="5651800" cy="1412950"/>
          </a:xfrm>
        </p:spPr>
      </p:pic>
      <p:sp>
        <p:nvSpPr>
          <p:cNvPr id="4" name="スライド番号プレースホルダー 3">
            <a:extLst>
              <a:ext uri="{FF2B5EF4-FFF2-40B4-BE49-F238E27FC236}">
                <a16:creationId xmlns:a16="http://schemas.microsoft.com/office/drawing/2014/main" id="{117024DE-1CB7-488E-B3BD-A288B544C3C5}"/>
              </a:ext>
            </a:extLst>
          </p:cNvPr>
          <p:cNvSpPr>
            <a:spLocks noGrp="1"/>
          </p:cNvSpPr>
          <p:nvPr>
            <p:ph type="sldNum" sz="quarter" idx="12"/>
          </p:nvPr>
        </p:nvSpPr>
        <p:spPr/>
        <p:txBody>
          <a:bodyPr/>
          <a:lstStyle/>
          <a:p>
            <a:fld id="{304739FC-810C-4CDC-B60F-21F1951FBC64}" type="slidenum">
              <a:rPr kumimoji="1" lang="ja-JP" altLang="en-US" smtClean="0"/>
              <a:t>22</a:t>
            </a:fld>
            <a:endParaRPr kumimoji="1" lang="ja-JP" altLang="en-US"/>
          </a:p>
        </p:txBody>
      </p:sp>
      <p:pic>
        <p:nvPicPr>
          <p:cNvPr id="8" name="図 7">
            <a:extLst>
              <a:ext uri="{FF2B5EF4-FFF2-40B4-BE49-F238E27FC236}">
                <a16:creationId xmlns:a16="http://schemas.microsoft.com/office/drawing/2014/main" id="{0DE81D54-1494-4236-9B6E-1E2DA1E302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2157" y="4790261"/>
            <a:ext cx="5651800" cy="1412950"/>
          </a:xfrm>
          <a:prstGeom prst="rect">
            <a:avLst/>
          </a:prstGeom>
        </p:spPr>
      </p:pic>
      <p:pic>
        <p:nvPicPr>
          <p:cNvPr id="10" name="図 9">
            <a:extLst>
              <a:ext uri="{FF2B5EF4-FFF2-40B4-BE49-F238E27FC236}">
                <a16:creationId xmlns:a16="http://schemas.microsoft.com/office/drawing/2014/main" id="{F6F76BE9-17B2-4F9A-B282-3FC633C32A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2157" y="1483986"/>
            <a:ext cx="5651800" cy="1412950"/>
          </a:xfrm>
          <a:prstGeom prst="rect">
            <a:avLst/>
          </a:prstGeom>
        </p:spPr>
      </p:pic>
      <p:sp>
        <p:nvSpPr>
          <p:cNvPr id="11" name="正方形/長方形 10">
            <a:extLst>
              <a:ext uri="{FF2B5EF4-FFF2-40B4-BE49-F238E27FC236}">
                <a16:creationId xmlns:a16="http://schemas.microsoft.com/office/drawing/2014/main" id="{AC009B66-DBF9-4E24-84CC-7FA52353C72E}"/>
              </a:ext>
            </a:extLst>
          </p:cNvPr>
          <p:cNvSpPr/>
          <p:nvPr/>
        </p:nvSpPr>
        <p:spPr>
          <a:xfrm>
            <a:off x="1029967" y="2107229"/>
            <a:ext cx="441995" cy="39624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kumimoji="1" lang="en-US" altLang="ja-JP" sz="2800" dirty="0"/>
              <a:t>A</a:t>
            </a:r>
            <a:endParaRPr kumimoji="1" lang="ja-JP" altLang="en-US" sz="2800" dirty="0"/>
          </a:p>
        </p:txBody>
      </p:sp>
      <p:sp>
        <p:nvSpPr>
          <p:cNvPr id="12" name="正方形/長方形 11">
            <a:extLst>
              <a:ext uri="{FF2B5EF4-FFF2-40B4-BE49-F238E27FC236}">
                <a16:creationId xmlns:a16="http://schemas.microsoft.com/office/drawing/2014/main" id="{2525B3F4-4FEC-4464-BC05-CA30A5B3C3AA}"/>
              </a:ext>
            </a:extLst>
          </p:cNvPr>
          <p:cNvSpPr/>
          <p:nvPr/>
        </p:nvSpPr>
        <p:spPr>
          <a:xfrm>
            <a:off x="1029967" y="3608982"/>
            <a:ext cx="441995" cy="39624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kumimoji="1" lang="en-US" altLang="ja-JP" sz="2800" dirty="0"/>
              <a:t>B</a:t>
            </a:r>
            <a:endParaRPr kumimoji="1" lang="ja-JP" altLang="en-US" sz="2800" dirty="0"/>
          </a:p>
        </p:txBody>
      </p:sp>
      <p:sp>
        <p:nvSpPr>
          <p:cNvPr id="13" name="正方形/長方形 12">
            <a:extLst>
              <a:ext uri="{FF2B5EF4-FFF2-40B4-BE49-F238E27FC236}">
                <a16:creationId xmlns:a16="http://schemas.microsoft.com/office/drawing/2014/main" id="{0913ABD7-839E-42C3-AA3F-9B0026E9223F}"/>
              </a:ext>
            </a:extLst>
          </p:cNvPr>
          <p:cNvSpPr/>
          <p:nvPr/>
        </p:nvSpPr>
        <p:spPr>
          <a:xfrm>
            <a:off x="1029966" y="5110735"/>
            <a:ext cx="441995" cy="39624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kumimoji="1" lang="en-US" altLang="ja-JP" sz="2800" dirty="0"/>
              <a:t>C</a:t>
            </a:r>
            <a:endParaRPr kumimoji="1" lang="ja-JP" altLang="en-US" sz="2800" dirty="0"/>
          </a:p>
        </p:txBody>
      </p:sp>
      <p:sp>
        <p:nvSpPr>
          <p:cNvPr id="3" name="四角形: 角を丸くする 2">
            <a:extLst>
              <a:ext uri="{FF2B5EF4-FFF2-40B4-BE49-F238E27FC236}">
                <a16:creationId xmlns:a16="http://schemas.microsoft.com/office/drawing/2014/main" id="{E1C56F63-BCB1-47BE-82FD-18EFAD4A304A}"/>
              </a:ext>
            </a:extLst>
          </p:cNvPr>
          <p:cNvSpPr/>
          <p:nvPr/>
        </p:nvSpPr>
        <p:spPr>
          <a:xfrm>
            <a:off x="1594624" y="1483986"/>
            <a:ext cx="6110869" cy="1412950"/>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4" name="コンテンツ プレースホルダー 2">
            <a:extLst>
              <a:ext uri="{FF2B5EF4-FFF2-40B4-BE49-F238E27FC236}">
                <a16:creationId xmlns:a16="http://schemas.microsoft.com/office/drawing/2014/main" id="{67CDDDBE-A163-41FA-A08A-21C65D5C6077}"/>
              </a:ext>
            </a:extLst>
          </p:cNvPr>
          <p:cNvSpPr txBox="1">
            <a:spLocks/>
          </p:cNvSpPr>
          <p:nvPr/>
        </p:nvSpPr>
        <p:spPr>
          <a:xfrm>
            <a:off x="7690995" y="1592504"/>
            <a:ext cx="1351529" cy="1349780"/>
          </a:xfrm>
          <a:prstGeom prst="rect">
            <a:avLst/>
          </a:prstGeom>
        </p:spPr>
        <p:txBody>
          <a:bodyPr vert="horz" lIns="0" tIns="45720" rIns="0" bIns="45720" rtlCol="0" anchor="ctr">
            <a:normAutofit fontScale="925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Tx/>
              <a:buNone/>
              <a:defRPr kumimoji="1" sz="3600" kern="1200">
                <a:solidFill>
                  <a:schemeClr val="tx1">
                    <a:lumMod val="75000"/>
                    <a:lumOff val="25000"/>
                  </a:schemeClr>
                </a:solidFill>
                <a:latin typeface="+mn-ea"/>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3200" kern="1200">
                <a:solidFill>
                  <a:schemeClr val="tx1">
                    <a:lumMod val="75000"/>
                    <a:lumOff val="25000"/>
                  </a:schemeClr>
                </a:solidFill>
                <a:latin typeface="+mn-ea"/>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4pPr>
            <a:lvl5pPr marL="93268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algn="ctr"/>
            <a:r>
              <a:rPr lang="ja-JP" altLang="en-US" sz="2800" dirty="0">
                <a:solidFill>
                  <a:schemeClr val="accent1"/>
                </a:solidFill>
              </a:rPr>
              <a:t>右向き</a:t>
            </a:r>
            <a:endParaRPr lang="en-US" altLang="ja-JP" sz="2800" dirty="0">
              <a:solidFill>
                <a:schemeClr val="accent1"/>
              </a:solidFill>
            </a:endParaRPr>
          </a:p>
          <a:p>
            <a:pPr algn="ctr"/>
            <a:r>
              <a:rPr lang="ja-JP" altLang="en-US" sz="2800" dirty="0">
                <a:solidFill>
                  <a:schemeClr val="accent1"/>
                </a:solidFill>
              </a:rPr>
              <a:t>＋</a:t>
            </a:r>
            <a:endParaRPr lang="en-US" altLang="ja-JP" sz="2800" dirty="0">
              <a:solidFill>
                <a:schemeClr val="accent1"/>
              </a:solidFill>
            </a:endParaRPr>
          </a:p>
          <a:p>
            <a:pPr algn="ctr"/>
            <a:r>
              <a:rPr lang="ja-JP" altLang="en-US" sz="2800" dirty="0">
                <a:solidFill>
                  <a:schemeClr val="accent1"/>
                </a:solidFill>
              </a:rPr>
              <a:t>頭と足</a:t>
            </a:r>
            <a:endParaRPr lang="en-US" altLang="ja-JP" sz="2800" dirty="0">
              <a:solidFill>
                <a:schemeClr val="accent1"/>
              </a:solidFill>
            </a:endParaRPr>
          </a:p>
        </p:txBody>
      </p:sp>
    </p:spTree>
    <p:extLst>
      <p:ext uri="{BB962C8B-B14F-4D97-AF65-F5344CB8AC3E}">
        <p14:creationId xmlns:p14="http://schemas.microsoft.com/office/powerpoint/2010/main" val="33516792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7DF0DF-30E1-407F-A9BF-6DE996D699B4}"/>
              </a:ext>
            </a:extLst>
          </p:cNvPr>
          <p:cNvSpPr>
            <a:spLocks noGrp="1"/>
          </p:cNvSpPr>
          <p:nvPr>
            <p:ph type="title"/>
          </p:nvPr>
        </p:nvSpPr>
        <p:spPr/>
        <p:txBody>
          <a:bodyPr/>
          <a:lstStyle/>
          <a:p>
            <a:r>
              <a:rPr kumimoji="1" lang="ja-JP" altLang="en-US" dirty="0"/>
              <a:t>結果</a:t>
            </a:r>
          </a:p>
        </p:txBody>
      </p:sp>
      <p:pic>
        <p:nvPicPr>
          <p:cNvPr id="6" name="コンテンツ プレースホルダー 5">
            <a:extLst>
              <a:ext uri="{FF2B5EF4-FFF2-40B4-BE49-F238E27FC236}">
                <a16:creationId xmlns:a16="http://schemas.microsoft.com/office/drawing/2014/main" id="{BA8E89C2-E4E8-4ABF-B54C-195E0A533B1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42157" y="3137124"/>
            <a:ext cx="5651800" cy="1412950"/>
          </a:xfrm>
        </p:spPr>
      </p:pic>
      <p:sp>
        <p:nvSpPr>
          <p:cNvPr id="4" name="スライド番号プレースホルダー 3">
            <a:extLst>
              <a:ext uri="{FF2B5EF4-FFF2-40B4-BE49-F238E27FC236}">
                <a16:creationId xmlns:a16="http://schemas.microsoft.com/office/drawing/2014/main" id="{117024DE-1CB7-488E-B3BD-A288B544C3C5}"/>
              </a:ext>
            </a:extLst>
          </p:cNvPr>
          <p:cNvSpPr>
            <a:spLocks noGrp="1"/>
          </p:cNvSpPr>
          <p:nvPr>
            <p:ph type="sldNum" sz="quarter" idx="12"/>
          </p:nvPr>
        </p:nvSpPr>
        <p:spPr/>
        <p:txBody>
          <a:bodyPr/>
          <a:lstStyle/>
          <a:p>
            <a:fld id="{304739FC-810C-4CDC-B60F-21F1951FBC64}" type="slidenum">
              <a:rPr kumimoji="1" lang="ja-JP" altLang="en-US" smtClean="0"/>
              <a:t>23</a:t>
            </a:fld>
            <a:endParaRPr kumimoji="1" lang="ja-JP" altLang="en-US"/>
          </a:p>
        </p:txBody>
      </p:sp>
      <p:pic>
        <p:nvPicPr>
          <p:cNvPr id="8" name="図 7">
            <a:extLst>
              <a:ext uri="{FF2B5EF4-FFF2-40B4-BE49-F238E27FC236}">
                <a16:creationId xmlns:a16="http://schemas.microsoft.com/office/drawing/2014/main" id="{0DE81D54-1494-4236-9B6E-1E2DA1E302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2157" y="4790261"/>
            <a:ext cx="5651800" cy="1412950"/>
          </a:xfrm>
          <a:prstGeom prst="rect">
            <a:avLst/>
          </a:prstGeom>
        </p:spPr>
      </p:pic>
      <p:pic>
        <p:nvPicPr>
          <p:cNvPr id="10" name="図 9">
            <a:extLst>
              <a:ext uri="{FF2B5EF4-FFF2-40B4-BE49-F238E27FC236}">
                <a16:creationId xmlns:a16="http://schemas.microsoft.com/office/drawing/2014/main" id="{F6F76BE9-17B2-4F9A-B282-3FC633C32A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2157" y="1483986"/>
            <a:ext cx="5651800" cy="1412950"/>
          </a:xfrm>
          <a:prstGeom prst="rect">
            <a:avLst/>
          </a:prstGeom>
        </p:spPr>
      </p:pic>
      <p:sp>
        <p:nvSpPr>
          <p:cNvPr id="11" name="正方形/長方形 10">
            <a:extLst>
              <a:ext uri="{FF2B5EF4-FFF2-40B4-BE49-F238E27FC236}">
                <a16:creationId xmlns:a16="http://schemas.microsoft.com/office/drawing/2014/main" id="{AC009B66-DBF9-4E24-84CC-7FA52353C72E}"/>
              </a:ext>
            </a:extLst>
          </p:cNvPr>
          <p:cNvSpPr/>
          <p:nvPr/>
        </p:nvSpPr>
        <p:spPr>
          <a:xfrm>
            <a:off x="1029967" y="2107229"/>
            <a:ext cx="441995" cy="39624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kumimoji="1" lang="en-US" altLang="ja-JP" sz="2800" dirty="0"/>
              <a:t>A</a:t>
            </a:r>
            <a:endParaRPr kumimoji="1" lang="ja-JP" altLang="en-US" sz="2800" dirty="0"/>
          </a:p>
        </p:txBody>
      </p:sp>
      <p:sp>
        <p:nvSpPr>
          <p:cNvPr id="12" name="正方形/長方形 11">
            <a:extLst>
              <a:ext uri="{FF2B5EF4-FFF2-40B4-BE49-F238E27FC236}">
                <a16:creationId xmlns:a16="http://schemas.microsoft.com/office/drawing/2014/main" id="{2525B3F4-4FEC-4464-BC05-CA30A5B3C3AA}"/>
              </a:ext>
            </a:extLst>
          </p:cNvPr>
          <p:cNvSpPr/>
          <p:nvPr/>
        </p:nvSpPr>
        <p:spPr>
          <a:xfrm>
            <a:off x="1029967" y="3608982"/>
            <a:ext cx="441995" cy="39624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kumimoji="1" lang="en-US" altLang="ja-JP" sz="2800" dirty="0"/>
              <a:t>B</a:t>
            </a:r>
            <a:endParaRPr kumimoji="1" lang="ja-JP" altLang="en-US" sz="2800" dirty="0"/>
          </a:p>
        </p:txBody>
      </p:sp>
      <p:sp>
        <p:nvSpPr>
          <p:cNvPr id="13" name="正方形/長方形 12">
            <a:extLst>
              <a:ext uri="{FF2B5EF4-FFF2-40B4-BE49-F238E27FC236}">
                <a16:creationId xmlns:a16="http://schemas.microsoft.com/office/drawing/2014/main" id="{0913ABD7-839E-42C3-AA3F-9B0026E9223F}"/>
              </a:ext>
            </a:extLst>
          </p:cNvPr>
          <p:cNvSpPr/>
          <p:nvPr/>
        </p:nvSpPr>
        <p:spPr>
          <a:xfrm>
            <a:off x="1029966" y="5110735"/>
            <a:ext cx="441995" cy="39624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kumimoji="1" lang="en-US" altLang="ja-JP" sz="2800" dirty="0"/>
              <a:t>C</a:t>
            </a:r>
            <a:endParaRPr kumimoji="1" lang="ja-JP" altLang="en-US" sz="2800" dirty="0"/>
          </a:p>
        </p:txBody>
      </p:sp>
      <p:sp>
        <p:nvSpPr>
          <p:cNvPr id="3" name="四角形: 角を丸くする 2">
            <a:extLst>
              <a:ext uri="{FF2B5EF4-FFF2-40B4-BE49-F238E27FC236}">
                <a16:creationId xmlns:a16="http://schemas.microsoft.com/office/drawing/2014/main" id="{E1C56F63-BCB1-47BE-82FD-18EFAD4A304A}"/>
              </a:ext>
            </a:extLst>
          </p:cNvPr>
          <p:cNvSpPr/>
          <p:nvPr/>
        </p:nvSpPr>
        <p:spPr>
          <a:xfrm>
            <a:off x="1594624" y="3156671"/>
            <a:ext cx="6110869" cy="1412950"/>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4" name="コンテンツ プレースホルダー 2">
            <a:extLst>
              <a:ext uri="{FF2B5EF4-FFF2-40B4-BE49-F238E27FC236}">
                <a16:creationId xmlns:a16="http://schemas.microsoft.com/office/drawing/2014/main" id="{67CDDDBE-A163-41FA-A08A-21C65D5C6077}"/>
              </a:ext>
            </a:extLst>
          </p:cNvPr>
          <p:cNvSpPr txBox="1">
            <a:spLocks/>
          </p:cNvSpPr>
          <p:nvPr/>
        </p:nvSpPr>
        <p:spPr>
          <a:xfrm>
            <a:off x="7690995" y="3265189"/>
            <a:ext cx="1351529" cy="1349780"/>
          </a:xfrm>
          <a:prstGeom prst="rect">
            <a:avLst/>
          </a:prstGeom>
        </p:spPr>
        <p:txBody>
          <a:bodyPr vert="horz" lIns="0" tIns="45720" rIns="0" bIns="45720" rtlCol="0" anchor="ctr">
            <a:normAutofit/>
          </a:bodyPr>
          <a:lstStyle>
            <a:lvl1pPr marL="0" indent="0" algn="l" defTabSz="914400" rtl="0" eaLnBrk="1" latinLnBrk="0" hangingPunct="1">
              <a:lnSpc>
                <a:spcPct val="90000"/>
              </a:lnSpc>
              <a:spcBef>
                <a:spcPts val="1200"/>
              </a:spcBef>
              <a:spcAft>
                <a:spcPts val="200"/>
              </a:spcAft>
              <a:buClr>
                <a:schemeClr val="accent1"/>
              </a:buClr>
              <a:buSzPct val="100000"/>
              <a:buFontTx/>
              <a:buNone/>
              <a:defRPr kumimoji="1" sz="3600" kern="1200">
                <a:solidFill>
                  <a:schemeClr val="tx1">
                    <a:lumMod val="75000"/>
                    <a:lumOff val="25000"/>
                  </a:schemeClr>
                </a:solidFill>
                <a:latin typeface="+mn-ea"/>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3200" kern="1200">
                <a:solidFill>
                  <a:schemeClr val="tx1">
                    <a:lumMod val="75000"/>
                    <a:lumOff val="25000"/>
                  </a:schemeClr>
                </a:solidFill>
                <a:latin typeface="+mn-ea"/>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4pPr>
            <a:lvl5pPr marL="93268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algn="ctr"/>
            <a:r>
              <a:rPr lang="ja-JP" altLang="en-US" sz="2800" dirty="0">
                <a:solidFill>
                  <a:schemeClr val="accent1"/>
                </a:solidFill>
              </a:rPr>
              <a:t>羊毛</a:t>
            </a:r>
            <a:endParaRPr lang="en-US" altLang="ja-JP" sz="2800" dirty="0">
              <a:solidFill>
                <a:schemeClr val="accent1"/>
              </a:solidFill>
            </a:endParaRPr>
          </a:p>
          <a:p>
            <a:pPr algn="ctr"/>
            <a:r>
              <a:rPr lang="ja-JP" altLang="en-US" sz="2800" dirty="0">
                <a:solidFill>
                  <a:schemeClr val="accent1"/>
                </a:solidFill>
              </a:rPr>
              <a:t>表現</a:t>
            </a:r>
            <a:endParaRPr lang="en-US" altLang="ja-JP" sz="2800" dirty="0">
              <a:solidFill>
                <a:schemeClr val="accent1"/>
              </a:solidFill>
            </a:endParaRPr>
          </a:p>
        </p:txBody>
      </p:sp>
    </p:spTree>
    <p:extLst>
      <p:ext uri="{BB962C8B-B14F-4D97-AF65-F5344CB8AC3E}">
        <p14:creationId xmlns:p14="http://schemas.microsoft.com/office/powerpoint/2010/main" val="512902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7DF0DF-30E1-407F-A9BF-6DE996D699B4}"/>
              </a:ext>
            </a:extLst>
          </p:cNvPr>
          <p:cNvSpPr>
            <a:spLocks noGrp="1"/>
          </p:cNvSpPr>
          <p:nvPr>
            <p:ph type="title"/>
          </p:nvPr>
        </p:nvSpPr>
        <p:spPr/>
        <p:txBody>
          <a:bodyPr/>
          <a:lstStyle/>
          <a:p>
            <a:r>
              <a:rPr kumimoji="1" lang="ja-JP" altLang="en-US" dirty="0"/>
              <a:t>結果</a:t>
            </a:r>
          </a:p>
        </p:txBody>
      </p:sp>
      <p:pic>
        <p:nvPicPr>
          <p:cNvPr id="6" name="コンテンツ プレースホルダー 5">
            <a:extLst>
              <a:ext uri="{FF2B5EF4-FFF2-40B4-BE49-F238E27FC236}">
                <a16:creationId xmlns:a16="http://schemas.microsoft.com/office/drawing/2014/main" id="{BA8E89C2-E4E8-4ABF-B54C-195E0A533B1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42157" y="3137124"/>
            <a:ext cx="5651800" cy="1412950"/>
          </a:xfrm>
        </p:spPr>
      </p:pic>
      <p:sp>
        <p:nvSpPr>
          <p:cNvPr id="4" name="スライド番号プレースホルダー 3">
            <a:extLst>
              <a:ext uri="{FF2B5EF4-FFF2-40B4-BE49-F238E27FC236}">
                <a16:creationId xmlns:a16="http://schemas.microsoft.com/office/drawing/2014/main" id="{117024DE-1CB7-488E-B3BD-A288B544C3C5}"/>
              </a:ext>
            </a:extLst>
          </p:cNvPr>
          <p:cNvSpPr>
            <a:spLocks noGrp="1"/>
          </p:cNvSpPr>
          <p:nvPr>
            <p:ph type="sldNum" sz="quarter" idx="12"/>
          </p:nvPr>
        </p:nvSpPr>
        <p:spPr/>
        <p:txBody>
          <a:bodyPr/>
          <a:lstStyle/>
          <a:p>
            <a:fld id="{304739FC-810C-4CDC-B60F-21F1951FBC64}" type="slidenum">
              <a:rPr kumimoji="1" lang="ja-JP" altLang="en-US" smtClean="0"/>
              <a:t>24</a:t>
            </a:fld>
            <a:endParaRPr kumimoji="1" lang="ja-JP" altLang="en-US"/>
          </a:p>
        </p:txBody>
      </p:sp>
      <p:pic>
        <p:nvPicPr>
          <p:cNvPr id="8" name="図 7">
            <a:extLst>
              <a:ext uri="{FF2B5EF4-FFF2-40B4-BE49-F238E27FC236}">
                <a16:creationId xmlns:a16="http://schemas.microsoft.com/office/drawing/2014/main" id="{0DE81D54-1494-4236-9B6E-1E2DA1E302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2157" y="4790261"/>
            <a:ext cx="5651800" cy="1412950"/>
          </a:xfrm>
          <a:prstGeom prst="rect">
            <a:avLst/>
          </a:prstGeom>
        </p:spPr>
      </p:pic>
      <p:pic>
        <p:nvPicPr>
          <p:cNvPr id="10" name="図 9">
            <a:extLst>
              <a:ext uri="{FF2B5EF4-FFF2-40B4-BE49-F238E27FC236}">
                <a16:creationId xmlns:a16="http://schemas.microsoft.com/office/drawing/2014/main" id="{F6F76BE9-17B2-4F9A-B282-3FC633C32A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2157" y="1483986"/>
            <a:ext cx="5651800" cy="1412950"/>
          </a:xfrm>
          <a:prstGeom prst="rect">
            <a:avLst/>
          </a:prstGeom>
        </p:spPr>
      </p:pic>
      <p:sp>
        <p:nvSpPr>
          <p:cNvPr id="11" name="正方形/長方形 10">
            <a:extLst>
              <a:ext uri="{FF2B5EF4-FFF2-40B4-BE49-F238E27FC236}">
                <a16:creationId xmlns:a16="http://schemas.microsoft.com/office/drawing/2014/main" id="{AC009B66-DBF9-4E24-84CC-7FA52353C72E}"/>
              </a:ext>
            </a:extLst>
          </p:cNvPr>
          <p:cNvSpPr/>
          <p:nvPr/>
        </p:nvSpPr>
        <p:spPr>
          <a:xfrm>
            <a:off x="1029967" y="2107229"/>
            <a:ext cx="441995" cy="39624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kumimoji="1" lang="en-US" altLang="ja-JP" sz="2800" dirty="0"/>
              <a:t>A</a:t>
            </a:r>
            <a:endParaRPr kumimoji="1" lang="ja-JP" altLang="en-US" sz="2800" dirty="0"/>
          </a:p>
        </p:txBody>
      </p:sp>
      <p:sp>
        <p:nvSpPr>
          <p:cNvPr id="12" name="正方形/長方形 11">
            <a:extLst>
              <a:ext uri="{FF2B5EF4-FFF2-40B4-BE49-F238E27FC236}">
                <a16:creationId xmlns:a16="http://schemas.microsoft.com/office/drawing/2014/main" id="{2525B3F4-4FEC-4464-BC05-CA30A5B3C3AA}"/>
              </a:ext>
            </a:extLst>
          </p:cNvPr>
          <p:cNvSpPr/>
          <p:nvPr/>
        </p:nvSpPr>
        <p:spPr>
          <a:xfrm>
            <a:off x="1029967" y="3608982"/>
            <a:ext cx="441995" cy="39624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kumimoji="1" lang="en-US" altLang="ja-JP" sz="2800" dirty="0"/>
              <a:t>B</a:t>
            </a:r>
            <a:endParaRPr kumimoji="1" lang="ja-JP" altLang="en-US" sz="2800" dirty="0"/>
          </a:p>
        </p:txBody>
      </p:sp>
      <p:sp>
        <p:nvSpPr>
          <p:cNvPr id="13" name="正方形/長方形 12">
            <a:extLst>
              <a:ext uri="{FF2B5EF4-FFF2-40B4-BE49-F238E27FC236}">
                <a16:creationId xmlns:a16="http://schemas.microsoft.com/office/drawing/2014/main" id="{0913ABD7-839E-42C3-AA3F-9B0026E9223F}"/>
              </a:ext>
            </a:extLst>
          </p:cNvPr>
          <p:cNvSpPr/>
          <p:nvPr/>
        </p:nvSpPr>
        <p:spPr>
          <a:xfrm>
            <a:off x="1029966" y="5110735"/>
            <a:ext cx="441995" cy="39624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kumimoji="1" lang="en-US" altLang="ja-JP" sz="2800" dirty="0"/>
              <a:t>C</a:t>
            </a:r>
            <a:endParaRPr kumimoji="1" lang="ja-JP" altLang="en-US" sz="2800" dirty="0"/>
          </a:p>
        </p:txBody>
      </p:sp>
      <p:sp>
        <p:nvSpPr>
          <p:cNvPr id="3" name="四角形: 角を丸くする 2">
            <a:extLst>
              <a:ext uri="{FF2B5EF4-FFF2-40B4-BE49-F238E27FC236}">
                <a16:creationId xmlns:a16="http://schemas.microsoft.com/office/drawing/2014/main" id="{E1C56F63-BCB1-47BE-82FD-18EFAD4A304A}"/>
              </a:ext>
            </a:extLst>
          </p:cNvPr>
          <p:cNvSpPr/>
          <p:nvPr/>
        </p:nvSpPr>
        <p:spPr>
          <a:xfrm>
            <a:off x="3178098" y="4807050"/>
            <a:ext cx="2745433" cy="1412950"/>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4" name="コンテンツ プレースホルダー 2">
            <a:extLst>
              <a:ext uri="{FF2B5EF4-FFF2-40B4-BE49-F238E27FC236}">
                <a16:creationId xmlns:a16="http://schemas.microsoft.com/office/drawing/2014/main" id="{67CDDDBE-A163-41FA-A08A-21C65D5C6077}"/>
              </a:ext>
            </a:extLst>
          </p:cNvPr>
          <p:cNvSpPr txBox="1">
            <a:spLocks/>
          </p:cNvSpPr>
          <p:nvPr/>
        </p:nvSpPr>
        <p:spPr>
          <a:xfrm>
            <a:off x="7521106" y="4960173"/>
            <a:ext cx="1351529" cy="1349780"/>
          </a:xfrm>
          <a:prstGeom prst="rect">
            <a:avLst/>
          </a:prstGeom>
        </p:spPr>
        <p:txBody>
          <a:bodyPr vert="horz" lIns="0" tIns="45720" rIns="0" bIns="45720" rtlCol="0" anchor="ctr">
            <a:normAutofit/>
          </a:bodyPr>
          <a:lstStyle>
            <a:lvl1pPr marL="0" indent="0" algn="l" defTabSz="914400" rtl="0" eaLnBrk="1" latinLnBrk="0" hangingPunct="1">
              <a:lnSpc>
                <a:spcPct val="90000"/>
              </a:lnSpc>
              <a:spcBef>
                <a:spcPts val="1200"/>
              </a:spcBef>
              <a:spcAft>
                <a:spcPts val="200"/>
              </a:spcAft>
              <a:buClr>
                <a:schemeClr val="accent1"/>
              </a:buClr>
              <a:buSzPct val="100000"/>
              <a:buFontTx/>
              <a:buNone/>
              <a:defRPr kumimoji="1" sz="3600" kern="1200">
                <a:solidFill>
                  <a:schemeClr val="tx1">
                    <a:lumMod val="75000"/>
                    <a:lumOff val="25000"/>
                  </a:schemeClr>
                </a:solidFill>
                <a:latin typeface="+mn-ea"/>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3200" kern="1200">
                <a:solidFill>
                  <a:schemeClr val="tx1">
                    <a:lumMod val="75000"/>
                    <a:lumOff val="25000"/>
                  </a:schemeClr>
                </a:solidFill>
                <a:latin typeface="+mn-ea"/>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4pPr>
            <a:lvl5pPr marL="93268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algn="ctr"/>
            <a:r>
              <a:rPr lang="ja-JP" altLang="en-US" sz="2400" dirty="0">
                <a:solidFill>
                  <a:schemeClr val="accent1"/>
                </a:solidFill>
              </a:rPr>
              <a:t>羊毛以外の要素</a:t>
            </a:r>
            <a:endParaRPr lang="en-US" altLang="ja-JP" sz="2400" dirty="0">
              <a:solidFill>
                <a:schemeClr val="accent1"/>
              </a:solidFill>
            </a:endParaRPr>
          </a:p>
        </p:txBody>
      </p:sp>
    </p:spTree>
    <p:extLst>
      <p:ext uri="{BB962C8B-B14F-4D97-AF65-F5344CB8AC3E}">
        <p14:creationId xmlns:p14="http://schemas.microsoft.com/office/powerpoint/2010/main" val="3918215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A71CDC-97C2-465F-8B9B-AE9D55104F50}"/>
              </a:ext>
            </a:extLst>
          </p:cNvPr>
          <p:cNvSpPr>
            <a:spLocks noGrp="1"/>
          </p:cNvSpPr>
          <p:nvPr>
            <p:ph type="title"/>
          </p:nvPr>
        </p:nvSpPr>
        <p:spPr/>
        <p:txBody>
          <a:bodyPr/>
          <a:lstStyle/>
          <a:p>
            <a:r>
              <a:rPr kumimoji="1" lang="ja-JP" altLang="en-US" dirty="0"/>
              <a:t>目次</a:t>
            </a:r>
          </a:p>
        </p:txBody>
      </p:sp>
      <p:sp>
        <p:nvSpPr>
          <p:cNvPr id="3" name="コンテンツ プレースホルダー 2">
            <a:extLst>
              <a:ext uri="{FF2B5EF4-FFF2-40B4-BE49-F238E27FC236}">
                <a16:creationId xmlns:a16="http://schemas.microsoft.com/office/drawing/2014/main" id="{EA6F3566-9A84-4DED-A27B-A69CD8CF6C57}"/>
              </a:ext>
            </a:extLst>
          </p:cNvPr>
          <p:cNvSpPr>
            <a:spLocks noGrp="1"/>
          </p:cNvSpPr>
          <p:nvPr>
            <p:ph idx="1"/>
          </p:nvPr>
        </p:nvSpPr>
        <p:spPr>
          <a:xfrm>
            <a:off x="822959" y="1661049"/>
            <a:ext cx="7543801" cy="4531925"/>
          </a:xfrm>
        </p:spPr>
        <p:txBody>
          <a:bodyPr/>
          <a:lstStyle/>
          <a:p>
            <a:pPr marL="742950" indent="-742950">
              <a:buFont typeface="+mj-lt"/>
              <a:buAutoNum type="arabicPeriod"/>
            </a:pPr>
            <a:r>
              <a:rPr kumimoji="1" lang="ja-JP" altLang="en-US" dirty="0">
                <a:solidFill>
                  <a:schemeClr val="bg1">
                    <a:lumMod val="75000"/>
                  </a:schemeClr>
                </a:solidFill>
              </a:rPr>
              <a:t>はじめに</a:t>
            </a:r>
            <a:endParaRPr kumimoji="1" lang="en-US" altLang="ja-JP" dirty="0">
              <a:solidFill>
                <a:schemeClr val="bg1">
                  <a:lumMod val="75000"/>
                </a:schemeClr>
              </a:solidFill>
            </a:endParaRPr>
          </a:p>
          <a:p>
            <a:pPr marL="742950" indent="-742950">
              <a:buFont typeface="+mj-lt"/>
              <a:buAutoNum type="arabicPeriod"/>
            </a:pPr>
            <a:r>
              <a:rPr lang="ja-JP" altLang="en-US" dirty="0">
                <a:solidFill>
                  <a:schemeClr val="bg1">
                    <a:lumMod val="75000"/>
                  </a:schemeClr>
                </a:solidFill>
              </a:rPr>
              <a:t>要素技術</a:t>
            </a:r>
            <a:endParaRPr lang="en-US" altLang="ja-JP" dirty="0">
              <a:solidFill>
                <a:schemeClr val="bg1">
                  <a:lumMod val="75000"/>
                </a:schemeClr>
              </a:solidFill>
            </a:endParaRPr>
          </a:p>
          <a:p>
            <a:pPr marL="742950" indent="-742950">
              <a:buFont typeface="+mj-lt"/>
              <a:buAutoNum type="arabicPeriod"/>
            </a:pPr>
            <a:r>
              <a:rPr kumimoji="1" lang="ja-JP" altLang="en-US" dirty="0">
                <a:solidFill>
                  <a:schemeClr val="bg1">
                    <a:lumMod val="75000"/>
                  </a:schemeClr>
                </a:solidFill>
              </a:rPr>
              <a:t>実験手法</a:t>
            </a:r>
            <a:endParaRPr kumimoji="1" lang="en-US" altLang="ja-JP" dirty="0">
              <a:solidFill>
                <a:schemeClr val="bg1">
                  <a:lumMod val="75000"/>
                </a:schemeClr>
              </a:solidFill>
            </a:endParaRPr>
          </a:p>
          <a:p>
            <a:pPr marL="742950" indent="-742950">
              <a:buFont typeface="+mj-lt"/>
              <a:buAutoNum type="arabicPeriod"/>
            </a:pPr>
            <a:r>
              <a:rPr lang="ja-JP" altLang="en-US" dirty="0">
                <a:solidFill>
                  <a:schemeClr val="bg1">
                    <a:lumMod val="75000"/>
                  </a:schemeClr>
                </a:solidFill>
              </a:rPr>
              <a:t>実験結果</a:t>
            </a:r>
            <a:endParaRPr kumimoji="1" lang="en-US" altLang="ja-JP" dirty="0">
              <a:solidFill>
                <a:schemeClr val="bg1">
                  <a:lumMod val="75000"/>
                </a:schemeClr>
              </a:solidFill>
            </a:endParaRPr>
          </a:p>
          <a:p>
            <a:pPr marL="742950" indent="-742950">
              <a:buFont typeface="+mj-lt"/>
              <a:buAutoNum type="arabicPeriod"/>
            </a:pPr>
            <a:r>
              <a:rPr kumimoji="1" lang="ja-JP" altLang="en-US" dirty="0"/>
              <a:t>まとめと今後の課題</a:t>
            </a:r>
          </a:p>
        </p:txBody>
      </p:sp>
      <p:sp>
        <p:nvSpPr>
          <p:cNvPr id="4" name="スライド番号プレースホルダー 3">
            <a:extLst>
              <a:ext uri="{FF2B5EF4-FFF2-40B4-BE49-F238E27FC236}">
                <a16:creationId xmlns:a16="http://schemas.microsoft.com/office/drawing/2014/main" id="{35C788A5-E800-4B67-8212-144F12E0C41A}"/>
              </a:ext>
            </a:extLst>
          </p:cNvPr>
          <p:cNvSpPr>
            <a:spLocks noGrp="1"/>
          </p:cNvSpPr>
          <p:nvPr>
            <p:ph type="sldNum" sz="quarter" idx="12"/>
          </p:nvPr>
        </p:nvSpPr>
        <p:spPr/>
        <p:txBody>
          <a:bodyPr/>
          <a:lstStyle/>
          <a:p>
            <a:fld id="{304739FC-810C-4CDC-B60F-21F1951FBC64}" type="slidenum">
              <a:rPr kumimoji="1" lang="ja-JP" altLang="en-US" smtClean="0"/>
              <a:t>25</a:t>
            </a:fld>
            <a:endParaRPr kumimoji="1" lang="ja-JP" altLang="en-US"/>
          </a:p>
        </p:txBody>
      </p:sp>
    </p:spTree>
    <p:extLst>
      <p:ext uri="{BB962C8B-B14F-4D97-AF65-F5344CB8AC3E}">
        <p14:creationId xmlns:p14="http://schemas.microsoft.com/office/powerpoint/2010/main" val="3817078217"/>
      </p:ext>
    </p:extLst>
  </p:cSld>
  <p:clrMapOvr>
    <a:masterClrMapping/>
  </p:clrMapOvr>
  <mc:AlternateContent xmlns:mc="http://schemas.openxmlformats.org/markup-compatibility/2006" xmlns:p14="http://schemas.microsoft.com/office/powerpoint/2010/main">
    <mc:Choice Requires="p14">
      <p:transition spd="slow" p14:dur="2000" advTm="2705"/>
    </mc:Choice>
    <mc:Fallback xmlns="">
      <p:transition spd="slow" advTm="2705"/>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4C70B6-E506-45C9-AECF-0347D3371074}"/>
              </a:ext>
            </a:extLst>
          </p:cNvPr>
          <p:cNvSpPr>
            <a:spLocks noGrp="1"/>
          </p:cNvSpPr>
          <p:nvPr>
            <p:ph type="title"/>
          </p:nvPr>
        </p:nvSpPr>
        <p:spPr/>
        <p:txBody>
          <a:bodyPr/>
          <a:lstStyle/>
          <a:p>
            <a:r>
              <a:rPr kumimoji="1" lang="ja-JP" altLang="en-US" dirty="0"/>
              <a:t>まとめ</a:t>
            </a:r>
          </a:p>
        </p:txBody>
      </p:sp>
      <p:sp>
        <p:nvSpPr>
          <p:cNvPr id="3" name="コンテンツ プレースホルダー 2">
            <a:extLst>
              <a:ext uri="{FF2B5EF4-FFF2-40B4-BE49-F238E27FC236}">
                <a16:creationId xmlns:a16="http://schemas.microsoft.com/office/drawing/2014/main" id="{20B3F289-3D42-40B7-8F33-52B9AAB63466}"/>
              </a:ext>
            </a:extLst>
          </p:cNvPr>
          <p:cNvSpPr>
            <a:spLocks noGrp="1"/>
          </p:cNvSpPr>
          <p:nvPr>
            <p:ph idx="1"/>
          </p:nvPr>
        </p:nvSpPr>
        <p:spPr/>
        <p:txBody>
          <a:bodyPr>
            <a:normAutofit/>
          </a:bodyPr>
          <a:lstStyle/>
          <a:p>
            <a:pPr>
              <a:lnSpc>
                <a:spcPct val="150000"/>
              </a:lnSpc>
            </a:pPr>
            <a:r>
              <a:rPr lang="ja-JP" altLang="en-US" dirty="0"/>
              <a:t>類似度指標</a:t>
            </a:r>
            <a:endParaRPr lang="en-US" altLang="ja-JP" dirty="0"/>
          </a:p>
          <a:p>
            <a:pPr>
              <a:lnSpc>
                <a:spcPct val="100000"/>
              </a:lnSpc>
            </a:pPr>
            <a:r>
              <a:rPr lang="en-US" altLang="ja-JP" sz="2000" dirty="0"/>
              <a:t>AKAZE </a:t>
            </a:r>
            <a:r>
              <a:rPr lang="ja-JP" altLang="en-US" sz="2000" dirty="0"/>
              <a:t>を用いた最終状態を入力する手法が良好</a:t>
            </a:r>
          </a:p>
          <a:p>
            <a:pPr>
              <a:lnSpc>
                <a:spcPct val="100000"/>
              </a:lnSpc>
            </a:pPr>
            <a:r>
              <a:rPr lang="en-US" altLang="ja-JP" sz="2000" dirty="0"/>
              <a:t>Sketch RNN </a:t>
            </a:r>
            <a:r>
              <a:rPr lang="ja-JP" altLang="en-US" sz="2000" dirty="0"/>
              <a:t>の性能が低い</a:t>
            </a:r>
            <a:endParaRPr lang="en-US" altLang="ja-JP" sz="2000" dirty="0"/>
          </a:p>
        </p:txBody>
      </p:sp>
      <p:sp>
        <p:nvSpPr>
          <p:cNvPr id="4" name="スライド番号プレースホルダー 3">
            <a:extLst>
              <a:ext uri="{FF2B5EF4-FFF2-40B4-BE49-F238E27FC236}">
                <a16:creationId xmlns:a16="http://schemas.microsoft.com/office/drawing/2014/main" id="{667B3E7B-DB82-4501-9207-BB302BF00885}"/>
              </a:ext>
            </a:extLst>
          </p:cNvPr>
          <p:cNvSpPr>
            <a:spLocks noGrp="1"/>
          </p:cNvSpPr>
          <p:nvPr>
            <p:ph type="sldNum" sz="quarter" idx="12"/>
          </p:nvPr>
        </p:nvSpPr>
        <p:spPr/>
        <p:txBody>
          <a:bodyPr/>
          <a:lstStyle/>
          <a:p>
            <a:fld id="{304739FC-810C-4CDC-B60F-21F1951FBC64}" type="slidenum">
              <a:rPr kumimoji="1" lang="ja-JP" altLang="en-US" smtClean="0"/>
              <a:t>26</a:t>
            </a:fld>
            <a:endParaRPr kumimoji="1" lang="ja-JP" altLang="en-US"/>
          </a:p>
        </p:txBody>
      </p:sp>
    </p:spTree>
    <p:extLst>
      <p:ext uri="{BB962C8B-B14F-4D97-AF65-F5344CB8AC3E}">
        <p14:creationId xmlns:p14="http://schemas.microsoft.com/office/powerpoint/2010/main" val="1319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B33C2F-F584-4D1A-8366-244ACA945AC7}"/>
              </a:ext>
            </a:extLst>
          </p:cNvPr>
          <p:cNvSpPr>
            <a:spLocks noGrp="1"/>
          </p:cNvSpPr>
          <p:nvPr>
            <p:ph type="title"/>
          </p:nvPr>
        </p:nvSpPr>
        <p:spPr/>
        <p:txBody>
          <a:bodyPr/>
          <a:lstStyle/>
          <a:p>
            <a:r>
              <a:rPr kumimoji="1" lang="ja-JP" altLang="en-US" dirty="0"/>
              <a:t>今後の課題</a:t>
            </a:r>
          </a:p>
        </p:txBody>
      </p:sp>
      <p:sp>
        <p:nvSpPr>
          <p:cNvPr id="3" name="コンテンツ プレースホルダー 2">
            <a:extLst>
              <a:ext uri="{FF2B5EF4-FFF2-40B4-BE49-F238E27FC236}">
                <a16:creationId xmlns:a16="http://schemas.microsoft.com/office/drawing/2014/main" id="{1F173745-46B6-4700-8F77-7A368EEECDB7}"/>
              </a:ext>
            </a:extLst>
          </p:cNvPr>
          <p:cNvSpPr>
            <a:spLocks noGrp="1"/>
          </p:cNvSpPr>
          <p:nvPr>
            <p:ph idx="1"/>
          </p:nvPr>
        </p:nvSpPr>
        <p:spPr/>
        <p:txBody>
          <a:bodyPr/>
          <a:lstStyle/>
          <a:p>
            <a:pPr marL="571500" indent="-571500">
              <a:lnSpc>
                <a:spcPct val="200000"/>
              </a:lnSpc>
              <a:buFont typeface="Wingdings" panose="05000000000000000000" pitchFamily="2" charset="2"/>
              <a:buChar char="n"/>
            </a:pPr>
            <a:r>
              <a:rPr kumimoji="1" lang="ja-JP" altLang="en-US" dirty="0"/>
              <a:t>指標のアンケート調査・改良</a:t>
            </a:r>
            <a:endParaRPr kumimoji="1" lang="en-US" altLang="ja-JP" dirty="0"/>
          </a:p>
          <a:p>
            <a:pPr marL="571500" indent="-571500">
              <a:lnSpc>
                <a:spcPct val="200000"/>
              </a:lnSpc>
              <a:buFont typeface="Wingdings" panose="05000000000000000000" pitchFamily="2" charset="2"/>
              <a:buChar char="n"/>
            </a:pPr>
            <a:r>
              <a:rPr lang="ja-JP" altLang="en-US" dirty="0"/>
              <a:t>絵描き歌用データセットの整備</a:t>
            </a:r>
            <a:endParaRPr lang="en-US" altLang="ja-JP" dirty="0"/>
          </a:p>
          <a:p>
            <a:pPr>
              <a:lnSpc>
                <a:spcPct val="100000"/>
              </a:lnSpc>
            </a:pPr>
            <a:r>
              <a:rPr lang="ja-JP" altLang="en-US" sz="2400" dirty="0"/>
              <a:t>      画像情報と言語情報がセット</a:t>
            </a:r>
            <a:endParaRPr lang="en-US" altLang="ja-JP" sz="2400" dirty="0"/>
          </a:p>
        </p:txBody>
      </p:sp>
      <p:sp>
        <p:nvSpPr>
          <p:cNvPr id="4" name="スライド番号プレースホルダー 3">
            <a:extLst>
              <a:ext uri="{FF2B5EF4-FFF2-40B4-BE49-F238E27FC236}">
                <a16:creationId xmlns:a16="http://schemas.microsoft.com/office/drawing/2014/main" id="{F7C7EE6E-43B2-4C6B-A25F-A68239176716}"/>
              </a:ext>
            </a:extLst>
          </p:cNvPr>
          <p:cNvSpPr>
            <a:spLocks noGrp="1"/>
          </p:cNvSpPr>
          <p:nvPr>
            <p:ph type="sldNum" sz="quarter" idx="12"/>
          </p:nvPr>
        </p:nvSpPr>
        <p:spPr/>
        <p:txBody>
          <a:bodyPr/>
          <a:lstStyle/>
          <a:p>
            <a:fld id="{304739FC-810C-4CDC-B60F-21F1951FBC64}" type="slidenum">
              <a:rPr kumimoji="1" lang="ja-JP" altLang="en-US" smtClean="0"/>
              <a:t>27</a:t>
            </a:fld>
            <a:endParaRPr kumimoji="1" lang="ja-JP" altLang="en-US"/>
          </a:p>
        </p:txBody>
      </p:sp>
    </p:spTree>
    <p:extLst>
      <p:ext uri="{BB962C8B-B14F-4D97-AF65-F5344CB8AC3E}">
        <p14:creationId xmlns:p14="http://schemas.microsoft.com/office/powerpoint/2010/main" val="22544821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5695746B-2D09-43FB-B1D1-BE7F3EB79F5C}"/>
              </a:ext>
            </a:extLst>
          </p:cNvPr>
          <p:cNvSpPr>
            <a:spLocks noGrp="1"/>
          </p:cNvSpPr>
          <p:nvPr>
            <p:ph type="title"/>
          </p:nvPr>
        </p:nvSpPr>
        <p:spPr/>
        <p:txBody>
          <a:bodyPr>
            <a:normAutofit/>
          </a:bodyPr>
          <a:lstStyle/>
          <a:p>
            <a:r>
              <a:rPr lang="ja-JP" altLang="en-US" sz="6000" dirty="0"/>
              <a:t>ご清聴ありがとう</a:t>
            </a:r>
            <a:br>
              <a:rPr lang="en-US" altLang="ja-JP" sz="6000" dirty="0"/>
            </a:br>
            <a:r>
              <a:rPr lang="ja-JP" altLang="en-US" sz="6000" dirty="0"/>
              <a:t>ございました</a:t>
            </a:r>
            <a:endParaRPr kumimoji="1" lang="ja-JP" altLang="en-US" sz="6000" dirty="0"/>
          </a:p>
        </p:txBody>
      </p:sp>
      <p:sp>
        <p:nvSpPr>
          <p:cNvPr id="4" name="スライド番号プレースホルダー 3">
            <a:extLst>
              <a:ext uri="{FF2B5EF4-FFF2-40B4-BE49-F238E27FC236}">
                <a16:creationId xmlns:a16="http://schemas.microsoft.com/office/drawing/2014/main" id="{FD0E98B8-3A05-4CDB-9494-F03EA8DF9B7F}"/>
              </a:ext>
            </a:extLst>
          </p:cNvPr>
          <p:cNvSpPr>
            <a:spLocks noGrp="1"/>
          </p:cNvSpPr>
          <p:nvPr>
            <p:ph type="sldNum" sz="quarter" idx="12"/>
          </p:nvPr>
        </p:nvSpPr>
        <p:spPr/>
        <p:txBody>
          <a:bodyPr/>
          <a:lstStyle/>
          <a:p>
            <a:fld id="{304739FC-810C-4CDC-B60F-21F1951FBC64}" type="slidenum">
              <a:rPr kumimoji="1" lang="ja-JP" altLang="en-US" smtClean="0"/>
              <a:t>28</a:t>
            </a:fld>
            <a:endParaRPr kumimoji="1" lang="ja-JP" altLang="en-US"/>
          </a:p>
        </p:txBody>
      </p:sp>
      <p:sp>
        <p:nvSpPr>
          <p:cNvPr id="9" name="正方形/長方形 8">
            <a:extLst>
              <a:ext uri="{FF2B5EF4-FFF2-40B4-BE49-F238E27FC236}">
                <a16:creationId xmlns:a16="http://schemas.microsoft.com/office/drawing/2014/main" id="{8E53B5A8-45DB-4F3F-9A9D-CEBF5EAD6CFB}"/>
              </a:ext>
            </a:extLst>
          </p:cNvPr>
          <p:cNvSpPr/>
          <p:nvPr/>
        </p:nvSpPr>
        <p:spPr>
          <a:xfrm>
            <a:off x="0" y="0"/>
            <a:ext cx="9144000" cy="36512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pic>
        <p:nvPicPr>
          <p:cNvPr id="25602" name="Picture 2" descr="神頼み">
            <a:extLst>
              <a:ext uri="{FF2B5EF4-FFF2-40B4-BE49-F238E27FC236}">
                <a16:creationId xmlns:a16="http://schemas.microsoft.com/office/drawing/2014/main" id="{810E9118-4D65-4255-B57D-A3E08A78B7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8603" y="2420112"/>
            <a:ext cx="28575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3194475"/>
      </p:ext>
    </p:extLst>
  </p:cSld>
  <p:clrMapOvr>
    <a:masterClrMapping/>
  </p:clrMapOvr>
  <mc:AlternateContent xmlns:mc="http://schemas.openxmlformats.org/markup-compatibility/2006" xmlns:p14="http://schemas.microsoft.com/office/powerpoint/2010/main">
    <mc:Choice Requires="p14">
      <p:transition spd="slow" p14:dur="2000" advTm="1079"/>
    </mc:Choice>
    <mc:Fallback xmlns="">
      <p:transition spd="slow" advTm="1079"/>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570A97-1DD1-48CB-8A9B-E7AF733844AE}"/>
              </a:ext>
            </a:extLst>
          </p:cNvPr>
          <p:cNvSpPr>
            <a:spLocks noGrp="1"/>
          </p:cNvSpPr>
          <p:nvPr>
            <p:ph type="title"/>
          </p:nvPr>
        </p:nvSpPr>
        <p:spPr/>
        <p:txBody>
          <a:bodyPr/>
          <a:lstStyle/>
          <a:p>
            <a:r>
              <a:rPr kumimoji="1" lang="ja-JP" altLang="en-US" dirty="0"/>
              <a:t>背景</a:t>
            </a:r>
          </a:p>
        </p:txBody>
      </p:sp>
      <p:sp>
        <p:nvSpPr>
          <p:cNvPr id="3" name="コンテンツ プレースホルダー 2">
            <a:extLst>
              <a:ext uri="{FF2B5EF4-FFF2-40B4-BE49-F238E27FC236}">
                <a16:creationId xmlns:a16="http://schemas.microsoft.com/office/drawing/2014/main" id="{19EDAC20-9EFF-4F03-B998-325494B7FA70}"/>
              </a:ext>
            </a:extLst>
          </p:cNvPr>
          <p:cNvSpPr>
            <a:spLocks noGrp="1"/>
          </p:cNvSpPr>
          <p:nvPr>
            <p:ph idx="1"/>
          </p:nvPr>
        </p:nvSpPr>
        <p:spPr>
          <a:xfrm>
            <a:off x="822959" y="5110982"/>
            <a:ext cx="7543801" cy="1026235"/>
          </a:xfrm>
        </p:spPr>
        <p:txBody>
          <a:bodyPr/>
          <a:lstStyle/>
          <a:p>
            <a:pPr algn="ctr"/>
            <a:r>
              <a:rPr lang="ja-JP" altLang="en-US" dirty="0"/>
              <a:t>感性</a:t>
            </a:r>
            <a:endParaRPr lang="en-US" altLang="ja-JP" dirty="0"/>
          </a:p>
        </p:txBody>
      </p:sp>
      <p:sp>
        <p:nvSpPr>
          <p:cNvPr id="4" name="スライド番号プレースホルダー 3">
            <a:extLst>
              <a:ext uri="{FF2B5EF4-FFF2-40B4-BE49-F238E27FC236}">
                <a16:creationId xmlns:a16="http://schemas.microsoft.com/office/drawing/2014/main" id="{2909C4AC-92CD-4352-99EF-EA9933D9E375}"/>
              </a:ext>
            </a:extLst>
          </p:cNvPr>
          <p:cNvSpPr>
            <a:spLocks noGrp="1"/>
          </p:cNvSpPr>
          <p:nvPr>
            <p:ph type="sldNum" sz="quarter" idx="12"/>
          </p:nvPr>
        </p:nvSpPr>
        <p:spPr/>
        <p:txBody>
          <a:bodyPr/>
          <a:lstStyle/>
          <a:p>
            <a:fld id="{304739FC-810C-4CDC-B60F-21F1951FBC64}" type="slidenum">
              <a:rPr kumimoji="1" lang="ja-JP" altLang="en-US" smtClean="0"/>
              <a:t>3</a:t>
            </a:fld>
            <a:endParaRPr kumimoji="1" lang="ja-JP" altLang="en-US"/>
          </a:p>
        </p:txBody>
      </p:sp>
      <p:sp>
        <p:nvSpPr>
          <p:cNvPr id="6" name="吹き出し: 角を丸めた四角形 5">
            <a:extLst>
              <a:ext uri="{FF2B5EF4-FFF2-40B4-BE49-F238E27FC236}">
                <a16:creationId xmlns:a16="http://schemas.microsoft.com/office/drawing/2014/main" id="{D60A4964-36AB-49B6-8915-9F010EEFAE92}"/>
              </a:ext>
            </a:extLst>
          </p:cNvPr>
          <p:cNvSpPr/>
          <p:nvPr/>
        </p:nvSpPr>
        <p:spPr>
          <a:xfrm>
            <a:off x="7025332" y="2228943"/>
            <a:ext cx="1111003" cy="719254"/>
          </a:xfrm>
          <a:prstGeom prst="wedgeRoundRectCallout">
            <a:avLst>
              <a:gd name="adj1" fmla="val -38323"/>
              <a:gd name="adj2" fmla="val 76337"/>
              <a:gd name="adj3" fmla="val 16667"/>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lnSpc>
                <a:spcPct val="150000"/>
              </a:lnSpc>
            </a:pPr>
            <a:r>
              <a:rPr kumimoji="1" lang="ja-JP" altLang="en-US" sz="2400" dirty="0">
                <a:solidFill>
                  <a:schemeClr val="bg2">
                    <a:lumMod val="50000"/>
                  </a:schemeClr>
                </a:solidFill>
              </a:rPr>
              <a:t>文章</a:t>
            </a:r>
          </a:p>
        </p:txBody>
      </p:sp>
      <p:grpSp>
        <p:nvGrpSpPr>
          <p:cNvPr id="12" name="グループ化 11">
            <a:extLst>
              <a:ext uri="{FF2B5EF4-FFF2-40B4-BE49-F238E27FC236}">
                <a16:creationId xmlns:a16="http://schemas.microsoft.com/office/drawing/2014/main" id="{62D7CF1F-E8AE-4CF5-8FE0-ED7A17B788E0}"/>
              </a:ext>
            </a:extLst>
          </p:cNvPr>
          <p:cNvGrpSpPr/>
          <p:nvPr/>
        </p:nvGrpSpPr>
        <p:grpSpPr>
          <a:xfrm>
            <a:off x="2019507" y="2990500"/>
            <a:ext cx="5150703" cy="1748945"/>
            <a:chOff x="3285797" y="4509955"/>
            <a:chExt cx="4748052" cy="1612223"/>
          </a:xfrm>
        </p:grpSpPr>
        <p:pic>
          <p:nvPicPr>
            <p:cNvPr id="13" name="図 12">
              <a:extLst>
                <a:ext uri="{FF2B5EF4-FFF2-40B4-BE49-F238E27FC236}">
                  <a16:creationId xmlns:a16="http://schemas.microsoft.com/office/drawing/2014/main" id="{379ED7B3-3D5B-4441-A2B1-0AB604ABA5AE}"/>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3285797" y="4509955"/>
              <a:ext cx="1599756" cy="1599756"/>
            </a:xfrm>
            <a:prstGeom prst="rect">
              <a:avLst/>
            </a:prstGeom>
          </p:spPr>
        </p:pic>
        <p:pic>
          <p:nvPicPr>
            <p:cNvPr id="14" name="図 13">
              <a:extLst>
                <a:ext uri="{FF2B5EF4-FFF2-40B4-BE49-F238E27FC236}">
                  <a16:creationId xmlns:a16="http://schemas.microsoft.com/office/drawing/2014/main" id="{BA6E7009-828C-45B4-B1B8-B9D55E9DABE2}"/>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 uri="{28A0092B-C50C-407E-A947-70E740481C1C}">
                  <a14:useLocalDpi xmlns:a14="http://schemas.microsoft.com/office/drawing/2010/main" val="0"/>
                </a:ext>
              </a:extLst>
            </a:blip>
            <a:stretch>
              <a:fillRect/>
            </a:stretch>
          </p:blipFill>
          <p:spPr>
            <a:xfrm>
              <a:off x="4933797" y="4522422"/>
              <a:ext cx="1599756" cy="1599756"/>
            </a:xfrm>
            <a:prstGeom prst="rect">
              <a:avLst/>
            </a:prstGeom>
          </p:spPr>
        </p:pic>
        <p:pic>
          <p:nvPicPr>
            <p:cNvPr id="15" name="図 14">
              <a:extLst>
                <a:ext uri="{FF2B5EF4-FFF2-40B4-BE49-F238E27FC236}">
                  <a16:creationId xmlns:a16="http://schemas.microsoft.com/office/drawing/2014/main" id="{E65DB826-B9B6-418F-B218-50022413D990}"/>
                </a:ext>
              </a:extLst>
            </p:cNvPr>
            <p:cNvPicPr>
              <a:picLocks noChangeAspect="1"/>
            </p:cNvPicPr>
            <p:nvPr/>
          </p:nvPicPr>
          <p:blipFill>
            <a:blip r:embed="rId7">
              <a:extLst>
                <a:ext uri="{BEBA8EAE-BF5A-486C-A8C5-ECC9F3942E4B}">
                  <a14:imgProps xmlns:a14="http://schemas.microsoft.com/office/drawing/2010/main">
                    <a14:imgLayer r:embed="rId8">
                      <a14:imgEffect>
                        <a14:saturation sat="66000"/>
                      </a14:imgEffect>
                    </a14:imgLayer>
                  </a14:imgProps>
                </a:ext>
                <a:ext uri="{28A0092B-C50C-407E-A947-70E740481C1C}">
                  <a14:useLocalDpi xmlns:a14="http://schemas.microsoft.com/office/drawing/2010/main" val="0"/>
                </a:ext>
              </a:extLst>
            </a:blip>
            <a:stretch>
              <a:fillRect/>
            </a:stretch>
          </p:blipFill>
          <p:spPr>
            <a:xfrm>
              <a:off x="6434093" y="4522422"/>
              <a:ext cx="1599756" cy="1599756"/>
            </a:xfrm>
            <a:prstGeom prst="rect">
              <a:avLst/>
            </a:prstGeom>
          </p:spPr>
        </p:pic>
      </p:grpSp>
      <p:sp>
        <p:nvSpPr>
          <p:cNvPr id="16" name="吹き出し: 角を丸めた四角形 15">
            <a:extLst>
              <a:ext uri="{FF2B5EF4-FFF2-40B4-BE49-F238E27FC236}">
                <a16:creationId xmlns:a16="http://schemas.microsoft.com/office/drawing/2014/main" id="{358736CC-4E62-4389-88D5-2FF326FC9408}"/>
              </a:ext>
            </a:extLst>
          </p:cNvPr>
          <p:cNvSpPr/>
          <p:nvPr/>
        </p:nvSpPr>
        <p:spPr>
          <a:xfrm>
            <a:off x="1007665" y="2178396"/>
            <a:ext cx="1111003" cy="719254"/>
          </a:xfrm>
          <a:prstGeom prst="wedgeRoundRectCallout">
            <a:avLst>
              <a:gd name="adj1" fmla="val 27922"/>
              <a:gd name="adj2" fmla="val 84089"/>
              <a:gd name="adj3" fmla="val 16667"/>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lnSpc>
                <a:spcPct val="150000"/>
              </a:lnSpc>
            </a:pPr>
            <a:r>
              <a:rPr kumimoji="1" lang="ja-JP" altLang="en-US" sz="2400" dirty="0"/>
              <a:t>音楽</a:t>
            </a:r>
          </a:p>
        </p:txBody>
      </p:sp>
      <p:sp>
        <p:nvSpPr>
          <p:cNvPr id="17" name="吹き出し: 角を丸めた四角形 16">
            <a:extLst>
              <a:ext uri="{FF2B5EF4-FFF2-40B4-BE49-F238E27FC236}">
                <a16:creationId xmlns:a16="http://schemas.microsoft.com/office/drawing/2014/main" id="{7A80C93E-5C37-4CCA-88C9-84614C236A07}"/>
              </a:ext>
            </a:extLst>
          </p:cNvPr>
          <p:cNvSpPr/>
          <p:nvPr/>
        </p:nvSpPr>
        <p:spPr>
          <a:xfrm>
            <a:off x="3807263" y="2053941"/>
            <a:ext cx="1111003" cy="719254"/>
          </a:xfrm>
          <a:prstGeom prst="wedgeRoundRectCallout">
            <a:avLst>
              <a:gd name="adj1" fmla="val 25915"/>
              <a:gd name="adj2" fmla="val 77887"/>
              <a:gd name="adj3" fmla="val 16667"/>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lnSpc>
                <a:spcPct val="150000"/>
              </a:lnSpc>
            </a:pPr>
            <a:r>
              <a:rPr kumimoji="1" lang="ja-JP" altLang="en-US" sz="2400" dirty="0"/>
              <a:t>絵画</a:t>
            </a:r>
          </a:p>
        </p:txBody>
      </p:sp>
    </p:spTree>
    <p:extLst>
      <p:ext uri="{BB962C8B-B14F-4D97-AF65-F5344CB8AC3E}">
        <p14:creationId xmlns:p14="http://schemas.microsoft.com/office/powerpoint/2010/main" val="2202372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AF501B-0BB9-415A-886D-D896F0D78095}"/>
              </a:ext>
            </a:extLst>
          </p:cNvPr>
          <p:cNvSpPr>
            <a:spLocks noGrp="1"/>
          </p:cNvSpPr>
          <p:nvPr>
            <p:ph type="title"/>
          </p:nvPr>
        </p:nvSpPr>
        <p:spPr/>
        <p:txBody>
          <a:bodyPr/>
          <a:lstStyle/>
          <a:p>
            <a:r>
              <a:rPr kumimoji="1" lang="ja-JP" altLang="en-US" dirty="0"/>
              <a:t>画像の形式</a:t>
            </a:r>
          </a:p>
        </p:txBody>
      </p:sp>
      <p:sp>
        <p:nvSpPr>
          <p:cNvPr id="4" name="スライド番号プレースホルダー 3">
            <a:extLst>
              <a:ext uri="{FF2B5EF4-FFF2-40B4-BE49-F238E27FC236}">
                <a16:creationId xmlns:a16="http://schemas.microsoft.com/office/drawing/2014/main" id="{F47DBA87-EB36-4CBF-8322-118DD6D8DD80}"/>
              </a:ext>
            </a:extLst>
          </p:cNvPr>
          <p:cNvSpPr>
            <a:spLocks noGrp="1"/>
          </p:cNvSpPr>
          <p:nvPr>
            <p:ph type="sldNum" sz="quarter" idx="12"/>
          </p:nvPr>
        </p:nvSpPr>
        <p:spPr/>
        <p:txBody>
          <a:bodyPr/>
          <a:lstStyle/>
          <a:p>
            <a:fld id="{304739FC-810C-4CDC-B60F-21F1951FBC64}" type="slidenum">
              <a:rPr kumimoji="1" lang="ja-JP" altLang="en-US" smtClean="0"/>
              <a:t>4</a:t>
            </a:fld>
            <a:endParaRPr kumimoji="1" lang="ja-JP" altLang="en-US"/>
          </a:p>
        </p:txBody>
      </p:sp>
      <p:pic>
        <p:nvPicPr>
          <p:cNvPr id="1026" name="Picture 2" descr="「ベクタ形式」と「ラスタ形式」の違い1">
            <a:extLst>
              <a:ext uri="{FF2B5EF4-FFF2-40B4-BE49-F238E27FC236}">
                <a16:creationId xmlns:a16="http://schemas.microsoft.com/office/drawing/2014/main" id="{8D3C6766-543E-4F10-B46C-8372BA3096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7417"/>
          <a:stretch/>
        </p:blipFill>
        <p:spPr bwMode="auto">
          <a:xfrm>
            <a:off x="1817997" y="2472260"/>
            <a:ext cx="2028825" cy="19134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ベクタ形式」と「ラスタ形式」の違い2">
            <a:extLst>
              <a:ext uri="{FF2B5EF4-FFF2-40B4-BE49-F238E27FC236}">
                <a16:creationId xmlns:a16="http://schemas.microsoft.com/office/drawing/2014/main" id="{6FCC782D-6354-455D-B5E7-0410678619A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8612"/>
          <a:stretch/>
        </p:blipFill>
        <p:spPr bwMode="auto">
          <a:xfrm>
            <a:off x="5374538" y="2506031"/>
            <a:ext cx="2185988" cy="1845938"/>
          </a:xfrm>
          <a:prstGeom prst="rect">
            <a:avLst/>
          </a:prstGeom>
          <a:noFill/>
          <a:extLst>
            <a:ext uri="{909E8E84-426E-40DD-AFC4-6F175D3DCCD1}">
              <a14:hiddenFill xmlns:a14="http://schemas.microsoft.com/office/drawing/2010/main">
                <a:solidFill>
                  <a:srgbClr val="FFFFFF"/>
                </a:solidFill>
              </a14:hiddenFill>
            </a:ext>
          </a:extLst>
        </p:spPr>
      </p:pic>
      <p:sp>
        <p:nvSpPr>
          <p:cNvPr id="7" name="コンテンツ プレースホルダー 2">
            <a:extLst>
              <a:ext uri="{FF2B5EF4-FFF2-40B4-BE49-F238E27FC236}">
                <a16:creationId xmlns:a16="http://schemas.microsoft.com/office/drawing/2014/main" id="{6A28B3D5-7A76-4479-BF4D-800810AAC443}"/>
              </a:ext>
            </a:extLst>
          </p:cNvPr>
          <p:cNvSpPr>
            <a:spLocks noGrp="1"/>
          </p:cNvSpPr>
          <p:nvPr>
            <p:ph idx="1"/>
          </p:nvPr>
        </p:nvSpPr>
        <p:spPr>
          <a:xfrm>
            <a:off x="1331454" y="4574463"/>
            <a:ext cx="3001909" cy="1026235"/>
          </a:xfrm>
        </p:spPr>
        <p:txBody>
          <a:bodyPr/>
          <a:lstStyle/>
          <a:p>
            <a:pPr algn="ctr"/>
            <a:r>
              <a:rPr lang="ja-JP" altLang="en-US" dirty="0"/>
              <a:t>ベクタ形式</a:t>
            </a:r>
            <a:endParaRPr lang="en-US" altLang="ja-JP" dirty="0"/>
          </a:p>
        </p:txBody>
      </p:sp>
      <p:sp>
        <p:nvSpPr>
          <p:cNvPr id="8" name="コンテンツ プレースホルダー 2">
            <a:extLst>
              <a:ext uri="{FF2B5EF4-FFF2-40B4-BE49-F238E27FC236}">
                <a16:creationId xmlns:a16="http://schemas.microsoft.com/office/drawing/2014/main" id="{DE7EB859-3368-477B-8778-9C38A677D0AA}"/>
              </a:ext>
            </a:extLst>
          </p:cNvPr>
          <p:cNvSpPr txBox="1">
            <a:spLocks/>
          </p:cNvSpPr>
          <p:nvPr/>
        </p:nvSpPr>
        <p:spPr>
          <a:xfrm>
            <a:off x="4966577" y="4574463"/>
            <a:ext cx="3001909" cy="1026235"/>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Tx/>
              <a:buNone/>
              <a:defRPr kumimoji="1" sz="3600" kern="1200">
                <a:solidFill>
                  <a:schemeClr val="tx1">
                    <a:lumMod val="75000"/>
                    <a:lumOff val="25000"/>
                  </a:schemeClr>
                </a:solidFill>
                <a:latin typeface="+mn-ea"/>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3200" kern="1200">
                <a:solidFill>
                  <a:schemeClr val="tx1">
                    <a:lumMod val="75000"/>
                    <a:lumOff val="25000"/>
                  </a:schemeClr>
                </a:solidFill>
                <a:latin typeface="+mn-ea"/>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4pPr>
            <a:lvl5pPr marL="93268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algn="ctr"/>
            <a:r>
              <a:rPr lang="ja-JP" altLang="en-US" dirty="0"/>
              <a:t>ラスタ形式</a:t>
            </a:r>
            <a:endParaRPr lang="en-US" altLang="ja-JP" dirty="0"/>
          </a:p>
        </p:txBody>
      </p:sp>
      <p:sp>
        <p:nvSpPr>
          <p:cNvPr id="5" name="正方形/長方形 4">
            <a:extLst>
              <a:ext uri="{FF2B5EF4-FFF2-40B4-BE49-F238E27FC236}">
                <a16:creationId xmlns:a16="http://schemas.microsoft.com/office/drawing/2014/main" id="{BA372D4C-566D-481B-8527-C903C5522FDD}"/>
              </a:ext>
            </a:extLst>
          </p:cNvPr>
          <p:cNvSpPr/>
          <p:nvPr/>
        </p:nvSpPr>
        <p:spPr>
          <a:xfrm>
            <a:off x="871984" y="6475720"/>
            <a:ext cx="3425938" cy="307777"/>
          </a:xfrm>
          <a:prstGeom prst="rect">
            <a:avLst/>
          </a:prstGeom>
        </p:spPr>
        <p:txBody>
          <a:bodyPr wrap="none">
            <a:spAutoFit/>
          </a:bodyPr>
          <a:lstStyle/>
          <a:p>
            <a:r>
              <a:rPr lang="ja-JP" altLang="en-US" sz="1400" dirty="0">
                <a:solidFill>
                  <a:schemeClr val="bg1"/>
                </a:solidFill>
              </a:rPr>
              <a:t>https://wa3.i-3-i.info/diff79image.html</a:t>
            </a:r>
          </a:p>
        </p:txBody>
      </p:sp>
    </p:spTree>
    <p:extLst>
      <p:ext uri="{BB962C8B-B14F-4D97-AF65-F5344CB8AC3E}">
        <p14:creationId xmlns:p14="http://schemas.microsoft.com/office/powerpoint/2010/main" val="1772887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AFE6DE-113A-4C54-B05A-D40261829484}"/>
              </a:ext>
            </a:extLst>
          </p:cNvPr>
          <p:cNvSpPr>
            <a:spLocks noGrp="1"/>
          </p:cNvSpPr>
          <p:nvPr>
            <p:ph type="title"/>
          </p:nvPr>
        </p:nvSpPr>
        <p:spPr/>
        <p:txBody>
          <a:bodyPr/>
          <a:lstStyle/>
          <a:p>
            <a:r>
              <a:rPr kumimoji="1" lang="ja-JP" altLang="en-US" dirty="0"/>
              <a:t>絵描き歌</a:t>
            </a:r>
          </a:p>
        </p:txBody>
      </p:sp>
      <p:sp>
        <p:nvSpPr>
          <p:cNvPr id="3" name="コンテンツ プレースホルダー 2">
            <a:extLst>
              <a:ext uri="{FF2B5EF4-FFF2-40B4-BE49-F238E27FC236}">
                <a16:creationId xmlns:a16="http://schemas.microsoft.com/office/drawing/2014/main" id="{11856C5A-8725-480B-BC4D-7F282A55BDB3}"/>
              </a:ext>
            </a:extLst>
          </p:cNvPr>
          <p:cNvSpPr>
            <a:spLocks noGrp="1"/>
          </p:cNvSpPr>
          <p:nvPr>
            <p:ph idx="1"/>
          </p:nvPr>
        </p:nvSpPr>
        <p:spPr>
          <a:xfrm>
            <a:off x="618818" y="2267062"/>
            <a:ext cx="2466651" cy="1133738"/>
          </a:xfrm>
        </p:spPr>
        <p:txBody>
          <a:bodyPr anchor="ctr"/>
          <a:lstStyle/>
          <a:p>
            <a:pPr algn="ctr">
              <a:lnSpc>
                <a:spcPct val="150000"/>
              </a:lnSpc>
            </a:pPr>
            <a:r>
              <a:rPr lang="ja-JP" altLang="en-US" dirty="0"/>
              <a:t>画像</a:t>
            </a:r>
            <a:endParaRPr kumimoji="1" lang="en-US" altLang="ja-JP" dirty="0"/>
          </a:p>
        </p:txBody>
      </p:sp>
      <p:sp>
        <p:nvSpPr>
          <p:cNvPr id="4" name="スライド番号プレースホルダー 3">
            <a:extLst>
              <a:ext uri="{FF2B5EF4-FFF2-40B4-BE49-F238E27FC236}">
                <a16:creationId xmlns:a16="http://schemas.microsoft.com/office/drawing/2014/main" id="{34B6A14C-2C34-4932-94C2-728227734977}"/>
              </a:ext>
            </a:extLst>
          </p:cNvPr>
          <p:cNvSpPr>
            <a:spLocks noGrp="1"/>
          </p:cNvSpPr>
          <p:nvPr>
            <p:ph type="sldNum" sz="quarter" idx="12"/>
          </p:nvPr>
        </p:nvSpPr>
        <p:spPr/>
        <p:txBody>
          <a:bodyPr/>
          <a:lstStyle/>
          <a:p>
            <a:fld id="{304739FC-810C-4CDC-B60F-21F1951FBC64}" type="slidenum">
              <a:rPr kumimoji="1" lang="ja-JP" altLang="en-US" smtClean="0"/>
              <a:t>5</a:t>
            </a:fld>
            <a:endParaRPr kumimoji="1" lang="ja-JP" altLang="en-US" dirty="0"/>
          </a:p>
        </p:txBody>
      </p:sp>
      <p:pic>
        <p:nvPicPr>
          <p:cNvPr id="5" name="図 4">
            <a:extLst>
              <a:ext uri="{FF2B5EF4-FFF2-40B4-BE49-F238E27FC236}">
                <a16:creationId xmlns:a16="http://schemas.microsoft.com/office/drawing/2014/main" id="{DF7E7B49-6379-49B0-8E24-BBA2EBFA9AC7}"/>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6424144" y="3338383"/>
            <a:ext cx="1735421" cy="1735421"/>
          </a:xfrm>
          <a:prstGeom prst="rect">
            <a:avLst/>
          </a:prstGeom>
        </p:spPr>
      </p:pic>
      <p:pic>
        <p:nvPicPr>
          <p:cNvPr id="6" name="図 5">
            <a:extLst>
              <a:ext uri="{FF2B5EF4-FFF2-40B4-BE49-F238E27FC236}">
                <a16:creationId xmlns:a16="http://schemas.microsoft.com/office/drawing/2014/main" id="{A88D0986-47C7-45B9-952E-D356FB5F73D9}"/>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 uri="{28A0092B-C50C-407E-A947-70E740481C1C}">
                <a14:useLocalDpi xmlns:a14="http://schemas.microsoft.com/office/drawing/2010/main" val="0"/>
              </a:ext>
            </a:extLst>
          </a:blip>
          <a:stretch>
            <a:fillRect/>
          </a:stretch>
        </p:blipFill>
        <p:spPr>
          <a:xfrm>
            <a:off x="984434" y="3338383"/>
            <a:ext cx="1735421" cy="1735421"/>
          </a:xfrm>
          <a:prstGeom prst="rect">
            <a:avLst/>
          </a:prstGeom>
        </p:spPr>
      </p:pic>
      <p:pic>
        <p:nvPicPr>
          <p:cNvPr id="7" name="図 6">
            <a:extLst>
              <a:ext uri="{FF2B5EF4-FFF2-40B4-BE49-F238E27FC236}">
                <a16:creationId xmlns:a16="http://schemas.microsoft.com/office/drawing/2014/main" id="{8301AE43-B00E-4B6D-BC89-45B3D6736614}"/>
              </a:ext>
            </a:extLst>
          </p:cNvPr>
          <p:cNvPicPr>
            <a:picLocks noChangeAspect="1"/>
          </p:cNvPicPr>
          <p:nvPr/>
        </p:nvPicPr>
        <p:blipFill>
          <a:blip r:embed="rId7">
            <a:extLst>
              <a:ext uri="{BEBA8EAE-BF5A-486C-A8C5-ECC9F3942E4B}">
                <a14:imgProps xmlns:a14="http://schemas.microsoft.com/office/drawing/2010/main">
                  <a14:imgLayer r:embed="rId8">
                    <a14:imgEffect>
                      <a14:saturation sat="66000"/>
                    </a14:imgEffect>
                  </a14:imgLayer>
                </a14:imgProps>
              </a:ext>
              <a:ext uri="{28A0092B-C50C-407E-A947-70E740481C1C}">
                <a14:useLocalDpi xmlns:a14="http://schemas.microsoft.com/office/drawing/2010/main" val="0"/>
              </a:ext>
            </a:extLst>
          </a:blip>
          <a:stretch>
            <a:fillRect/>
          </a:stretch>
        </p:blipFill>
        <p:spPr>
          <a:xfrm>
            <a:off x="3704289" y="3338383"/>
            <a:ext cx="1735421" cy="1735421"/>
          </a:xfrm>
          <a:prstGeom prst="rect">
            <a:avLst/>
          </a:prstGeom>
        </p:spPr>
      </p:pic>
      <p:sp>
        <p:nvSpPr>
          <p:cNvPr id="8" name="コンテンツ プレースホルダー 2">
            <a:extLst>
              <a:ext uri="{FF2B5EF4-FFF2-40B4-BE49-F238E27FC236}">
                <a16:creationId xmlns:a16="http://schemas.microsoft.com/office/drawing/2014/main" id="{6C71C1A0-731F-4A7C-8EB9-31DAA48B07EE}"/>
              </a:ext>
            </a:extLst>
          </p:cNvPr>
          <p:cNvSpPr txBox="1">
            <a:spLocks/>
          </p:cNvSpPr>
          <p:nvPr/>
        </p:nvSpPr>
        <p:spPr>
          <a:xfrm>
            <a:off x="3338673" y="2267062"/>
            <a:ext cx="2466651" cy="1133738"/>
          </a:xfrm>
          <a:prstGeom prst="rect">
            <a:avLst/>
          </a:prstGeom>
        </p:spPr>
        <p:txBody>
          <a:bodyPr vert="horz" lIns="0" tIns="45720" rIns="0" bIns="45720" rtlCol="0" anchor="ctr">
            <a:normAutofit/>
          </a:bodyPr>
          <a:lstStyle>
            <a:lvl1pPr marL="0" indent="0" algn="l" defTabSz="914400" rtl="0" eaLnBrk="1" latinLnBrk="0" hangingPunct="1">
              <a:lnSpc>
                <a:spcPct val="90000"/>
              </a:lnSpc>
              <a:spcBef>
                <a:spcPts val="1200"/>
              </a:spcBef>
              <a:spcAft>
                <a:spcPts val="200"/>
              </a:spcAft>
              <a:buClr>
                <a:schemeClr val="accent1"/>
              </a:buClr>
              <a:buSzPct val="100000"/>
              <a:buFontTx/>
              <a:buNone/>
              <a:defRPr kumimoji="1" sz="3600" kern="1200">
                <a:solidFill>
                  <a:schemeClr val="tx1">
                    <a:lumMod val="75000"/>
                    <a:lumOff val="25000"/>
                  </a:schemeClr>
                </a:solidFill>
                <a:latin typeface="+mn-ea"/>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3200" kern="1200">
                <a:solidFill>
                  <a:schemeClr val="tx1">
                    <a:lumMod val="75000"/>
                    <a:lumOff val="25000"/>
                  </a:schemeClr>
                </a:solidFill>
                <a:latin typeface="+mn-ea"/>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4pPr>
            <a:lvl5pPr marL="93268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algn="ctr">
              <a:lnSpc>
                <a:spcPct val="150000"/>
              </a:lnSpc>
            </a:pPr>
            <a:r>
              <a:rPr lang="ja-JP" altLang="en-US" dirty="0"/>
              <a:t>言語</a:t>
            </a:r>
            <a:endParaRPr lang="en-US" altLang="ja-JP" dirty="0"/>
          </a:p>
        </p:txBody>
      </p:sp>
      <p:sp>
        <p:nvSpPr>
          <p:cNvPr id="9" name="コンテンツ プレースホルダー 2">
            <a:extLst>
              <a:ext uri="{FF2B5EF4-FFF2-40B4-BE49-F238E27FC236}">
                <a16:creationId xmlns:a16="http://schemas.microsoft.com/office/drawing/2014/main" id="{23D22623-6086-4F8D-BD4D-62F9F4291CD9}"/>
              </a:ext>
            </a:extLst>
          </p:cNvPr>
          <p:cNvSpPr txBox="1">
            <a:spLocks/>
          </p:cNvSpPr>
          <p:nvPr/>
        </p:nvSpPr>
        <p:spPr>
          <a:xfrm>
            <a:off x="6058528" y="2267062"/>
            <a:ext cx="2466651" cy="1133738"/>
          </a:xfrm>
          <a:prstGeom prst="rect">
            <a:avLst/>
          </a:prstGeom>
        </p:spPr>
        <p:txBody>
          <a:bodyPr vert="horz" lIns="0" tIns="45720" rIns="0" bIns="45720" rtlCol="0" anchor="ctr">
            <a:normAutofit/>
          </a:bodyPr>
          <a:lstStyle>
            <a:lvl1pPr marL="0" indent="0" algn="l" defTabSz="914400" rtl="0" eaLnBrk="1" latinLnBrk="0" hangingPunct="1">
              <a:lnSpc>
                <a:spcPct val="90000"/>
              </a:lnSpc>
              <a:spcBef>
                <a:spcPts val="1200"/>
              </a:spcBef>
              <a:spcAft>
                <a:spcPts val="200"/>
              </a:spcAft>
              <a:buClr>
                <a:schemeClr val="accent1"/>
              </a:buClr>
              <a:buSzPct val="100000"/>
              <a:buFontTx/>
              <a:buNone/>
              <a:defRPr kumimoji="1" sz="3600" kern="1200">
                <a:solidFill>
                  <a:schemeClr val="tx1">
                    <a:lumMod val="75000"/>
                    <a:lumOff val="25000"/>
                  </a:schemeClr>
                </a:solidFill>
                <a:latin typeface="+mn-ea"/>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3200" kern="1200">
                <a:solidFill>
                  <a:schemeClr val="tx1">
                    <a:lumMod val="75000"/>
                    <a:lumOff val="25000"/>
                  </a:schemeClr>
                </a:solidFill>
                <a:latin typeface="+mn-ea"/>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4pPr>
            <a:lvl5pPr marL="93268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algn="ctr">
              <a:lnSpc>
                <a:spcPct val="150000"/>
              </a:lnSpc>
            </a:pPr>
            <a:r>
              <a:rPr lang="ja-JP" altLang="en-US" dirty="0"/>
              <a:t>音楽</a:t>
            </a:r>
            <a:endParaRPr lang="en-US" altLang="ja-JP" dirty="0"/>
          </a:p>
        </p:txBody>
      </p:sp>
    </p:spTree>
    <p:extLst>
      <p:ext uri="{BB962C8B-B14F-4D97-AF65-F5344CB8AC3E}">
        <p14:creationId xmlns:p14="http://schemas.microsoft.com/office/powerpoint/2010/main" val="734264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804DC9-F02E-4BA5-B989-474320166CD0}"/>
              </a:ext>
            </a:extLst>
          </p:cNvPr>
          <p:cNvSpPr>
            <a:spLocks noGrp="1"/>
          </p:cNvSpPr>
          <p:nvPr>
            <p:ph type="title"/>
          </p:nvPr>
        </p:nvSpPr>
        <p:spPr/>
        <p:txBody>
          <a:bodyPr/>
          <a:lstStyle/>
          <a:p>
            <a:r>
              <a:rPr lang="ja-JP" altLang="en-US" dirty="0"/>
              <a:t>先行研究</a:t>
            </a:r>
            <a:endParaRPr kumimoji="1" lang="ja-JP" altLang="en-US" dirty="0"/>
          </a:p>
        </p:txBody>
      </p:sp>
      <p:sp>
        <p:nvSpPr>
          <p:cNvPr id="3" name="コンテンツ プレースホルダー 2">
            <a:extLst>
              <a:ext uri="{FF2B5EF4-FFF2-40B4-BE49-F238E27FC236}">
                <a16:creationId xmlns:a16="http://schemas.microsoft.com/office/drawing/2014/main" id="{8811CFA6-B5CC-4771-A8A0-CF261972C3BF}"/>
              </a:ext>
            </a:extLst>
          </p:cNvPr>
          <p:cNvSpPr>
            <a:spLocks noGrp="1"/>
          </p:cNvSpPr>
          <p:nvPr>
            <p:ph idx="1"/>
          </p:nvPr>
        </p:nvSpPr>
        <p:spPr>
          <a:xfrm>
            <a:off x="822959" y="1661049"/>
            <a:ext cx="7543801" cy="4531925"/>
          </a:xfrm>
        </p:spPr>
        <p:txBody>
          <a:bodyPr>
            <a:normAutofit/>
          </a:bodyPr>
          <a:lstStyle/>
          <a:p>
            <a:pPr marL="742950" indent="-742950">
              <a:lnSpc>
                <a:spcPct val="200000"/>
              </a:lnSpc>
              <a:buFont typeface="+mj-lt"/>
              <a:buAutoNum type="arabicPeriod"/>
            </a:pPr>
            <a:r>
              <a:rPr lang="ja-JP" altLang="en-US" sz="3200" dirty="0"/>
              <a:t>スケッチの類似度比較</a:t>
            </a:r>
            <a:endParaRPr lang="en-US" altLang="ja-JP" sz="3200" dirty="0"/>
          </a:p>
          <a:p>
            <a:pPr marL="742950" indent="-742950">
              <a:lnSpc>
                <a:spcPct val="200000"/>
              </a:lnSpc>
              <a:buFont typeface="+mj-lt"/>
              <a:buAutoNum type="arabicPeriod"/>
            </a:pPr>
            <a:r>
              <a:rPr lang="ja-JP" altLang="en-US" sz="3200" dirty="0"/>
              <a:t>クラスラベル列の取得</a:t>
            </a:r>
            <a:endParaRPr lang="en-US" altLang="ja-JP" sz="3200" dirty="0"/>
          </a:p>
          <a:p>
            <a:pPr marL="742950" indent="-742950">
              <a:lnSpc>
                <a:spcPct val="200000"/>
              </a:lnSpc>
              <a:buFont typeface="+mj-lt"/>
              <a:buAutoNum type="arabicPeriod"/>
            </a:pPr>
            <a:r>
              <a:rPr lang="ja-JP" altLang="en-US" sz="3200" dirty="0"/>
              <a:t>歌詞生成</a:t>
            </a:r>
            <a:endParaRPr kumimoji="1" lang="ja-JP" altLang="en-US" sz="3200" dirty="0"/>
          </a:p>
        </p:txBody>
      </p:sp>
      <p:sp>
        <p:nvSpPr>
          <p:cNvPr id="4" name="スライド番号プレースホルダー 3">
            <a:extLst>
              <a:ext uri="{FF2B5EF4-FFF2-40B4-BE49-F238E27FC236}">
                <a16:creationId xmlns:a16="http://schemas.microsoft.com/office/drawing/2014/main" id="{6B5F31FA-BCE9-4D60-9485-7DC998B01524}"/>
              </a:ext>
            </a:extLst>
          </p:cNvPr>
          <p:cNvSpPr>
            <a:spLocks noGrp="1"/>
          </p:cNvSpPr>
          <p:nvPr>
            <p:ph type="sldNum" sz="quarter" idx="12"/>
          </p:nvPr>
        </p:nvSpPr>
        <p:spPr/>
        <p:txBody>
          <a:bodyPr/>
          <a:lstStyle/>
          <a:p>
            <a:fld id="{304739FC-810C-4CDC-B60F-21F1951FBC64}" type="slidenum">
              <a:rPr kumimoji="1" lang="ja-JP" altLang="en-US" smtClean="0"/>
              <a:t>6</a:t>
            </a:fld>
            <a:endParaRPr kumimoji="1" lang="ja-JP" altLang="en-US"/>
          </a:p>
        </p:txBody>
      </p:sp>
      <p:sp>
        <p:nvSpPr>
          <p:cNvPr id="5" name="正方形/長方形 4">
            <a:extLst>
              <a:ext uri="{FF2B5EF4-FFF2-40B4-BE49-F238E27FC236}">
                <a16:creationId xmlns:a16="http://schemas.microsoft.com/office/drawing/2014/main" id="{CE19A905-BC2E-4A78-BEC5-AF1CA8AB59E4}"/>
              </a:ext>
            </a:extLst>
          </p:cNvPr>
          <p:cNvSpPr/>
          <p:nvPr/>
        </p:nvSpPr>
        <p:spPr>
          <a:xfrm>
            <a:off x="1471058" y="3742345"/>
            <a:ext cx="2031325" cy="369332"/>
          </a:xfrm>
          <a:prstGeom prst="rect">
            <a:avLst/>
          </a:prstGeom>
        </p:spPr>
        <p:txBody>
          <a:bodyPr wrap="none">
            <a:spAutoFit/>
          </a:bodyPr>
          <a:lstStyle/>
          <a:p>
            <a:r>
              <a:rPr lang="ja-JP" altLang="en-US" dirty="0">
                <a:solidFill>
                  <a:schemeClr val="tx1">
                    <a:lumMod val="85000"/>
                    <a:lumOff val="15000"/>
                  </a:schemeClr>
                </a:solidFill>
              </a:rPr>
              <a:t>１ストロークごと</a:t>
            </a:r>
          </a:p>
        </p:txBody>
      </p:sp>
      <p:sp>
        <p:nvSpPr>
          <p:cNvPr id="7" name="正方形/長方形 6">
            <a:extLst>
              <a:ext uri="{FF2B5EF4-FFF2-40B4-BE49-F238E27FC236}">
                <a16:creationId xmlns:a16="http://schemas.microsoft.com/office/drawing/2014/main" id="{E06F7C61-15CE-4DC2-8040-62F7F6DAC309}"/>
              </a:ext>
            </a:extLst>
          </p:cNvPr>
          <p:cNvSpPr/>
          <p:nvPr/>
        </p:nvSpPr>
        <p:spPr>
          <a:xfrm>
            <a:off x="822959" y="6356460"/>
            <a:ext cx="6602385" cy="584775"/>
          </a:xfrm>
          <a:prstGeom prst="rect">
            <a:avLst/>
          </a:prstGeom>
        </p:spPr>
        <p:txBody>
          <a:bodyPr wrap="square">
            <a:spAutoFit/>
          </a:bodyPr>
          <a:lstStyle/>
          <a:p>
            <a:r>
              <a:rPr lang="ja-JP" altLang="en-US" sz="1600" dirty="0">
                <a:solidFill>
                  <a:schemeClr val="bg1"/>
                </a:solidFill>
              </a:rPr>
              <a:t>藤井 涼佑, 森 直樹</a:t>
            </a:r>
            <a:r>
              <a:rPr lang="en-US" altLang="ja-JP" sz="1600" dirty="0">
                <a:solidFill>
                  <a:schemeClr val="bg1"/>
                </a:solidFill>
              </a:rPr>
              <a:t>,  </a:t>
            </a:r>
            <a:r>
              <a:rPr lang="ja-JP" altLang="en-US" sz="1600" dirty="0">
                <a:solidFill>
                  <a:schemeClr val="bg1"/>
                </a:solidFill>
              </a:rPr>
              <a:t>手描きスケッチの比較手法を用いた絵描き歌自動生成システムの提案</a:t>
            </a:r>
            <a:r>
              <a:rPr lang="en-US" altLang="ja-JP" sz="1600" dirty="0">
                <a:solidFill>
                  <a:schemeClr val="bg1"/>
                </a:solidFill>
              </a:rPr>
              <a:t>,  </a:t>
            </a:r>
            <a:r>
              <a:rPr lang="ja-JP" altLang="en-US" sz="1600" dirty="0">
                <a:solidFill>
                  <a:schemeClr val="bg1"/>
                </a:solidFill>
              </a:rPr>
              <a:t>修士学位論文</a:t>
            </a:r>
            <a:r>
              <a:rPr lang="en-US" altLang="ja-JP" sz="1600" dirty="0">
                <a:solidFill>
                  <a:schemeClr val="bg1"/>
                </a:solidFill>
              </a:rPr>
              <a:t>,  2019</a:t>
            </a:r>
            <a:endParaRPr lang="ja-JP" altLang="en-US" sz="1600" dirty="0">
              <a:solidFill>
                <a:schemeClr val="bg1"/>
              </a:solidFill>
            </a:endParaRPr>
          </a:p>
        </p:txBody>
      </p:sp>
    </p:spTree>
    <p:extLst>
      <p:ext uri="{BB962C8B-B14F-4D97-AF65-F5344CB8AC3E}">
        <p14:creationId xmlns:p14="http://schemas.microsoft.com/office/powerpoint/2010/main" val="4191162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43FC55-007D-4EC5-A3E0-D9591A347D9B}"/>
              </a:ext>
            </a:extLst>
          </p:cNvPr>
          <p:cNvSpPr>
            <a:spLocks noGrp="1"/>
          </p:cNvSpPr>
          <p:nvPr>
            <p:ph type="title"/>
          </p:nvPr>
        </p:nvSpPr>
        <p:spPr/>
        <p:txBody>
          <a:bodyPr/>
          <a:lstStyle/>
          <a:p>
            <a:r>
              <a:rPr lang="ja-JP" altLang="en-US" dirty="0"/>
              <a:t>類似度</a:t>
            </a:r>
            <a:endParaRPr kumimoji="1" lang="ja-JP" altLang="en-US" dirty="0"/>
          </a:p>
        </p:txBody>
      </p:sp>
      <p:sp>
        <p:nvSpPr>
          <p:cNvPr id="3" name="コンテンツ プレースホルダー 2">
            <a:extLst>
              <a:ext uri="{FF2B5EF4-FFF2-40B4-BE49-F238E27FC236}">
                <a16:creationId xmlns:a16="http://schemas.microsoft.com/office/drawing/2014/main" id="{B66543EB-5DE4-467F-9DE1-CBEC37906247}"/>
              </a:ext>
            </a:extLst>
          </p:cNvPr>
          <p:cNvSpPr>
            <a:spLocks noGrp="1"/>
          </p:cNvSpPr>
          <p:nvPr>
            <p:ph idx="1"/>
          </p:nvPr>
        </p:nvSpPr>
        <p:spPr>
          <a:xfrm>
            <a:off x="1484296" y="4430984"/>
            <a:ext cx="2277237" cy="1026234"/>
          </a:xfrm>
        </p:spPr>
        <p:txBody>
          <a:bodyPr anchor="ctr"/>
          <a:lstStyle/>
          <a:p>
            <a:pPr algn="ctr"/>
            <a:r>
              <a:rPr kumimoji="1" lang="ja-JP" altLang="en-US" dirty="0"/>
              <a:t>途中経過</a:t>
            </a:r>
          </a:p>
        </p:txBody>
      </p:sp>
      <p:sp>
        <p:nvSpPr>
          <p:cNvPr id="4" name="スライド番号プレースホルダー 3">
            <a:extLst>
              <a:ext uri="{FF2B5EF4-FFF2-40B4-BE49-F238E27FC236}">
                <a16:creationId xmlns:a16="http://schemas.microsoft.com/office/drawing/2014/main" id="{725EBDFA-23F3-404D-8DA8-92A49880E3E2}"/>
              </a:ext>
            </a:extLst>
          </p:cNvPr>
          <p:cNvSpPr>
            <a:spLocks noGrp="1"/>
          </p:cNvSpPr>
          <p:nvPr>
            <p:ph type="sldNum" sz="quarter" idx="12"/>
          </p:nvPr>
        </p:nvSpPr>
        <p:spPr/>
        <p:txBody>
          <a:bodyPr/>
          <a:lstStyle/>
          <a:p>
            <a:fld id="{304739FC-810C-4CDC-B60F-21F1951FBC64}" type="slidenum">
              <a:rPr kumimoji="1" lang="ja-JP" altLang="en-US" smtClean="0"/>
              <a:t>7</a:t>
            </a:fld>
            <a:endParaRPr kumimoji="1" lang="ja-JP" altLang="en-US"/>
          </a:p>
        </p:txBody>
      </p:sp>
      <p:pic>
        <p:nvPicPr>
          <p:cNvPr id="10" name="図 9">
            <a:extLst>
              <a:ext uri="{FF2B5EF4-FFF2-40B4-BE49-F238E27FC236}">
                <a16:creationId xmlns:a16="http://schemas.microsoft.com/office/drawing/2014/main" id="{59D57654-40B3-4557-91DF-A23A7F2439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5831" y="2290382"/>
            <a:ext cx="2277237" cy="2277237"/>
          </a:xfrm>
          <a:prstGeom prst="rect">
            <a:avLst/>
          </a:prstGeom>
        </p:spPr>
      </p:pic>
      <p:pic>
        <p:nvPicPr>
          <p:cNvPr id="12" name="図 11">
            <a:extLst>
              <a:ext uri="{FF2B5EF4-FFF2-40B4-BE49-F238E27FC236}">
                <a16:creationId xmlns:a16="http://schemas.microsoft.com/office/drawing/2014/main" id="{7FE7B966-E58E-4873-8F57-7814777B45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0932" y="2427017"/>
            <a:ext cx="2003967" cy="2003967"/>
          </a:xfrm>
          <a:prstGeom prst="rect">
            <a:avLst/>
          </a:prstGeom>
        </p:spPr>
      </p:pic>
      <p:sp>
        <p:nvSpPr>
          <p:cNvPr id="13" name="コンテンツ プレースホルダー 2">
            <a:extLst>
              <a:ext uri="{FF2B5EF4-FFF2-40B4-BE49-F238E27FC236}">
                <a16:creationId xmlns:a16="http://schemas.microsoft.com/office/drawing/2014/main" id="{02DD0B3E-0A34-470B-AC00-752D6EE6C529}"/>
              </a:ext>
            </a:extLst>
          </p:cNvPr>
          <p:cNvSpPr txBox="1">
            <a:spLocks/>
          </p:cNvSpPr>
          <p:nvPr/>
        </p:nvSpPr>
        <p:spPr>
          <a:xfrm>
            <a:off x="5245831" y="4430984"/>
            <a:ext cx="2277237" cy="1026234"/>
          </a:xfrm>
          <a:prstGeom prst="rect">
            <a:avLst/>
          </a:prstGeom>
        </p:spPr>
        <p:txBody>
          <a:bodyPr vert="horz" lIns="0" tIns="45720" rIns="0" bIns="45720" rtlCol="0" anchor="ctr">
            <a:normAutofit/>
          </a:bodyPr>
          <a:lstStyle>
            <a:lvl1pPr marL="0" indent="0" algn="l" defTabSz="914400" rtl="0" eaLnBrk="1" latinLnBrk="0" hangingPunct="1">
              <a:lnSpc>
                <a:spcPct val="90000"/>
              </a:lnSpc>
              <a:spcBef>
                <a:spcPts val="1200"/>
              </a:spcBef>
              <a:spcAft>
                <a:spcPts val="200"/>
              </a:spcAft>
              <a:buClr>
                <a:schemeClr val="accent1"/>
              </a:buClr>
              <a:buSzPct val="100000"/>
              <a:buFontTx/>
              <a:buNone/>
              <a:defRPr kumimoji="1" sz="3600" kern="1200">
                <a:solidFill>
                  <a:schemeClr val="tx1">
                    <a:lumMod val="75000"/>
                    <a:lumOff val="25000"/>
                  </a:schemeClr>
                </a:solidFill>
                <a:latin typeface="+mn-ea"/>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3200" kern="1200">
                <a:solidFill>
                  <a:schemeClr val="tx1">
                    <a:lumMod val="75000"/>
                    <a:lumOff val="25000"/>
                  </a:schemeClr>
                </a:solidFill>
                <a:latin typeface="+mn-ea"/>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4pPr>
            <a:lvl5pPr marL="93268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algn="ctr"/>
            <a:r>
              <a:rPr lang="ja-JP" altLang="en-US" dirty="0"/>
              <a:t>最終状態</a:t>
            </a:r>
          </a:p>
        </p:txBody>
      </p:sp>
    </p:spTree>
    <p:extLst>
      <p:ext uri="{BB962C8B-B14F-4D97-AF65-F5344CB8AC3E}">
        <p14:creationId xmlns:p14="http://schemas.microsoft.com/office/powerpoint/2010/main" val="1864163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4C39D9-0579-4A09-9B07-D20FF70B57E4}"/>
              </a:ext>
            </a:extLst>
          </p:cNvPr>
          <p:cNvSpPr>
            <a:spLocks noGrp="1"/>
          </p:cNvSpPr>
          <p:nvPr>
            <p:ph type="title"/>
          </p:nvPr>
        </p:nvSpPr>
        <p:spPr/>
        <p:txBody>
          <a:bodyPr/>
          <a:lstStyle/>
          <a:p>
            <a:r>
              <a:rPr lang="ja-JP" altLang="en-US" dirty="0"/>
              <a:t>スケッチ分割手法</a:t>
            </a:r>
            <a:endParaRPr kumimoji="1" lang="ja-JP" altLang="en-US" dirty="0"/>
          </a:p>
        </p:txBody>
      </p:sp>
      <p:sp>
        <p:nvSpPr>
          <p:cNvPr id="4" name="スライド番号プレースホルダー 3">
            <a:extLst>
              <a:ext uri="{FF2B5EF4-FFF2-40B4-BE49-F238E27FC236}">
                <a16:creationId xmlns:a16="http://schemas.microsoft.com/office/drawing/2014/main" id="{1E502EBB-DF20-4D3E-9E09-BDEBBB8722C1}"/>
              </a:ext>
            </a:extLst>
          </p:cNvPr>
          <p:cNvSpPr>
            <a:spLocks noGrp="1"/>
          </p:cNvSpPr>
          <p:nvPr>
            <p:ph type="sldNum" sz="quarter" idx="12"/>
          </p:nvPr>
        </p:nvSpPr>
        <p:spPr/>
        <p:txBody>
          <a:bodyPr/>
          <a:lstStyle/>
          <a:p>
            <a:fld id="{304739FC-810C-4CDC-B60F-21F1951FBC64}" type="slidenum">
              <a:rPr kumimoji="1" lang="ja-JP" altLang="en-US" smtClean="0"/>
              <a:t>8</a:t>
            </a:fld>
            <a:endParaRPr kumimoji="1" lang="ja-JP" altLang="en-US"/>
          </a:p>
        </p:txBody>
      </p:sp>
      <p:sp>
        <p:nvSpPr>
          <p:cNvPr id="11" name="矢印: 右 10">
            <a:extLst>
              <a:ext uri="{FF2B5EF4-FFF2-40B4-BE49-F238E27FC236}">
                <a16:creationId xmlns:a16="http://schemas.microsoft.com/office/drawing/2014/main" id="{8BEFE99B-97EB-4C88-A07F-83ABC93E3D0E}"/>
              </a:ext>
            </a:extLst>
          </p:cNvPr>
          <p:cNvSpPr/>
          <p:nvPr/>
        </p:nvSpPr>
        <p:spPr>
          <a:xfrm>
            <a:off x="3936379" y="3231194"/>
            <a:ext cx="1137425" cy="5633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kumimoji="1" lang="ja-JP" altLang="en-US"/>
          </a:p>
        </p:txBody>
      </p:sp>
      <p:sp>
        <p:nvSpPr>
          <p:cNvPr id="12" name="コンテンツ プレースホルダー 2">
            <a:extLst>
              <a:ext uri="{FF2B5EF4-FFF2-40B4-BE49-F238E27FC236}">
                <a16:creationId xmlns:a16="http://schemas.microsoft.com/office/drawing/2014/main" id="{DF3FCFC7-0891-4D88-84B8-2C02DE4023AD}"/>
              </a:ext>
            </a:extLst>
          </p:cNvPr>
          <p:cNvSpPr txBox="1">
            <a:spLocks/>
          </p:cNvSpPr>
          <p:nvPr/>
        </p:nvSpPr>
        <p:spPr>
          <a:xfrm>
            <a:off x="4962290" y="3062162"/>
            <a:ext cx="4005519" cy="1286437"/>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Tx/>
              <a:buNone/>
              <a:defRPr kumimoji="1" sz="3600" kern="1200">
                <a:solidFill>
                  <a:schemeClr val="tx1">
                    <a:lumMod val="75000"/>
                    <a:lumOff val="25000"/>
                  </a:schemeClr>
                </a:solidFill>
                <a:latin typeface="+mn-ea"/>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3200" kern="1200">
                <a:solidFill>
                  <a:schemeClr val="tx1">
                    <a:lumMod val="75000"/>
                    <a:lumOff val="25000"/>
                  </a:schemeClr>
                </a:solidFill>
                <a:latin typeface="+mn-ea"/>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4pPr>
            <a:lvl5pPr marL="93268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algn="ctr"/>
            <a:r>
              <a:rPr lang="ja-JP" altLang="en-US" sz="2800" dirty="0"/>
              <a:t>意味のある</a:t>
            </a:r>
            <a:endParaRPr lang="en-US" altLang="ja-JP" sz="2800" dirty="0"/>
          </a:p>
          <a:p>
            <a:pPr algn="ctr"/>
            <a:r>
              <a:rPr lang="ja-JP" altLang="en-US" sz="2800" dirty="0"/>
              <a:t>オブジェクトごと</a:t>
            </a:r>
          </a:p>
        </p:txBody>
      </p:sp>
      <p:sp>
        <p:nvSpPr>
          <p:cNvPr id="15" name="コンテンツ プレースホルダー 2">
            <a:extLst>
              <a:ext uri="{FF2B5EF4-FFF2-40B4-BE49-F238E27FC236}">
                <a16:creationId xmlns:a16="http://schemas.microsoft.com/office/drawing/2014/main" id="{4276D247-B508-42CF-9349-5204BC0D27A3}"/>
              </a:ext>
            </a:extLst>
          </p:cNvPr>
          <p:cNvSpPr txBox="1">
            <a:spLocks/>
          </p:cNvSpPr>
          <p:nvPr/>
        </p:nvSpPr>
        <p:spPr>
          <a:xfrm>
            <a:off x="609084" y="3332119"/>
            <a:ext cx="2892399" cy="1286437"/>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Tx/>
              <a:buNone/>
              <a:defRPr kumimoji="1" sz="3600" kern="1200">
                <a:solidFill>
                  <a:schemeClr val="tx1">
                    <a:lumMod val="75000"/>
                    <a:lumOff val="25000"/>
                  </a:schemeClr>
                </a:solidFill>
                <a:latin typeface="+mn-ea"/>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3200" kern="1200">
                <a:solidFill>
                  <a:schemeClr val="tx1">
                    <a:lumMod val="75000"/>
                    <a:lumOff val="25000"/>
                  </a:schemeClr>
                </a:solidFill>
                <a:latin typeface="+mn-ea"/>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3pPr>
            <a:lvl4pPr marL="74980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4pPr>
            <a:lvl5pPr marL="932688" indent="-182880" algn="l" defTabSz="914400" rtl="0" eaLnBrk="1" latinLnBrk="0" hangingPunct="1">
              <a:lnSpc>
                <a:spcPct val="90000"/>
              </a:lnSpc>
              <a:spcBef>
                <a:spcPts val="200"/>
              </a:spcBef>
              <a:spcAft>
                <a:spcPts val="400"/>
              </a:spcAft>
              <a:buClr>
                <a:schemeClr val="accent1"/>
              </a:buClr>
              <a:buSzPct val="100000"/>
              <a:buFont typeface="Wingdings" panose="05000000000000000000" pitchFamily="2" charset="2"/>
              <a:buChar char="u"/>
              <a:defRPr kumimoji="1" sz="2400" kern="1200">
                <a:solidFill>
                  <a:schemeClr val="tx1">
                    <a:lumMod val="75000"/>
                    <a:lumOff val="25000"/>
                  </a:schemeClr>
                </a:solidFill>
                <a:latin typeface="+mn-ea"/>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ja-JP" altLang="en-US" sz="2800" dirty="0"/>
              <a:t>１ストロークごと</a:t>
            </a:r>
          </a:p>
        </p:txBody>
      </p:sp>
    </p:spTree>
    <p:extLst>
      <p:ext uri="{BB962C8B-B14F-4D97-AF65-F5344CB8AC3E}">
        <p14:creationId xmlns:p14="http://schemas.microsoft.com/office/powerpoint/2010/main" val="1736918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A71CDC-97C2-465F-8B9B-AE9D55104F50}"/>
              </a:ext>
            </a:extLst>
          </p:cNvPr>
          <p:cNvSpPr>
            <a:spLocks noGrp="1"/>
          </p:cNvSpPr>
          <p:nvPr>
            <p:ph type="title"/>
          </p:nvPr>
        </p:nvSpPr>
        <p:spPr/>
        <p:txBody>
          <a:bodyPr/>
          <a:lstStyle/>
          <a:p>
            <a:r>
              <a:rPr kumimoji="1" lang="ja-JP" altLang="en-US" dirty="0"/>
              <a:t>目次</a:t>
            </a:r>
          </a:p>
        </p:txBody>
      </p:sp>
      <p:sp>
        <p:nvSpPr>
          <p:cNvPr id="3" name="コンテンツ プレースホルダー 2">
            <a:extLst>
              <a:ext uri="{FF2B5EF4-FFF2-40B4-BE49-F238E27FC236}">
                <a16:creationId xmlns:a16="http://schemas.microsoft.com/office/drawing/2014/main" id="{EA6F3566-9A84-4DED-A27B-A69CD8CF6C57}"/>
              </a:ext>
            </a:extLst>
          </p:cNvPr>
          <p:cNvSpPr>
            <a:spLocks noGrp="1"/>
          </p:cNvSpPr>
          <p:nvPr>
            <p:ph idx="1"/>
          </p:nvPr>
        </p:nvSpPr>
        <p:spPr>
          <a:xfrm>
            <a:off x="822959" y="1661049"/>
            <a:ext cx="7543801" cy="4531925"/>
          </a:xfrm>
        </p:spPr>
        <p:txBody>
          <a:bodyPr/>
          <a:lstStyle/>
          <a:p>
            <a:pPr marL="742950" indent="-742950">
              <a:buFont typeface="+mj-lt"/>
              <a:buAutoNum type="arabicPeriod"/>
            </a:pPr>
            <a:r>
              <a:rPr kumimoji="1" lang="ja-JP" altLang="en-US" dirty="0">
                <a:solidFill>
                  <a:schemeClr val="bg1">
                    <a:lumMod val="75000"/>
                  </a:schemeClr>
                </a:solidFill>
              </a:rPr>
              <a:t>はじめに</a:t>
            </a:r>
            <a:endParaRPr kumimoji="1" lang="en-US" altLang="ja-JP" dirty="0">
              <a:solidFill>
                <a:schemeClr val="bg1">
                  <a:lumMod val="75000"/>
                </a:schemeClr>
              </a:solidFill>
            </a:endParaRPr>
          </a:p>
          <a:p>
            <a:pPr marL="742950" indent="-742950">
              <a:buFont typeface="+mj-lt"/>
              <a:buAutoNum type="arabicPeriod"/>
            </a:pPr>
            <a:r>
              <a:rPr lang="ja-JP" altLang="en-US" dirty="0"/>
              <a:t>要素技術</a:t>
            </a:r>
            <a:endParaRPr lang="en-US" altLang="ja-JP" dirty="0"/>
          </a:p>
          <a:p>
            <a:pPr marL="742950" indent="-742950">
              <a:buFont typeface="+mj-lt"/>
              <a:buAutoNum type="arabicPeriod"/>
            </a:pPr>
            <a:r>
              <a:rPr kumimoji="1" lang="ja-JP" altLang="en-US" dirty="0">
                <a:solidFill>
                  <a:schemeClr val="bg1">
                    <a:lumMod val="75000"/>
                  </a:schemeClr>
                </a:solidFill>
              </a:rPr>
              <a:t>実験手法</a:t>
            </a:r>
            <a:endParaRPr kumimoji="1" lang="en-US" altLang="ja-JP" dirty="0">
              <a:solidFill>
                <a:schemeClr val="bg1">
                  <a:lumMod val="75000"/>
                </a:schemeClr>
              </a:solidFill>
            </a:endParaRPr>
          </a:p>
          <a:p>
            <a:pPr marL="742950" indent="-742950">
              <a:buFont typeface="+mj-lt"/>
              <a:buAutoNum type="arabicPeriod"/>
            </a:pPr>
            <a:r>
              <a:rPr lang="ja-JP" altLang="en-US" dirty="0">
                <a:solidFill>
                  <a:schemeClr val="bg1">
                    <a:lumMod val="75000"/>
                  </a:schemeClr>
                </a:solidFill>
              </a:rPr>
              <a:t>実験結果</a:t>
            </a:r>
            <a:endParaRPr kumimoji="1" lang="en-US" altLang="ja-JP" dirty="0">
              <a:solidFill>
                <a:schemeClr val="bg1">
                  <a:lumMod val="75000"/>
                </a:schemeClr>
              </a:solidFill>
            </a:endParaRPr>
          </a:p>
          <a:p>
            <a:pPr marL="742950" indent="-742950">
              <a:buFont typeface="+mj-lt"/>
              <a:buAutoNum type="arabicPeriod"/>
            </a:pPr>
            <a:r>
              <a:rPr kumimoji="1" lang="ja-JP" altLang="en-US" dirty="0">
                <a:solidFill>
                  <a:schemeClr val="bg1">
                    <a:lumMod val="75000"/>
                  </a:schemeClr>
                </a:solidFill>
              </a:rPr>
              <a:t>まとめと今後の課題</a:t>
            </a:r>
          </a:p>
        </p:txBody>
      </p:sp>
      <p:sp>
        <p:nvSpPr>
          <p:cNvPr id="4" name="スライド番号プレースホルダー 3">
            <a:extLst>
              <a:ext uri="{FF2B5EF4-FFF2-40B4-BE49-F238E27FC236}">
                <a16:creationId xmlns:a16="http://schemas.microsoft.com/office/drawing/2014/main" id="{35C788A5-E800-4B67-8212-144F12E0C41A}"/>
              </a:ext>
            </a:extLst>
          </p:cNvPr>
          <p:cNvSpPr>
            <a:spLocks noGrp="1"/>
          </p:cNvSpPr>
          <p:nvPr>
            <p:ph type="sldNum" sz="quarter" idx="12"/>
          </p:nvPr>
        </p:nvSpPr>
        <p:spPr/>
        <p:txBody>
          <a:bodyPr/>
          <a:lstStyle/>
          <a:p>
            <a:fld id="{304739FC-810C-4CDC-B60F-21F1951FBC64}" type="slidenum">
              <a:rPr kumimoji="1" lang="ja-JP" altLang="en-US" smtClean="0"/>
              <a:t>9</a:t>
            </a:fld>
            <a:endParaRPr kumimoji="1" lang="ja-JP" altLang="en-US"/>
          </a:p>
        </p:txBody>
      </p:sp>
    </p:spTree>
    <p:extLst>
      <p:ext uri="{BB962C8B-B14F-4D97-AF65-F5344CB8AC3E}">
        <p14:creationId xmlns:p14="http://schemas.microsoft.com/office/powerpoint/2010/main" val="1852160552"/>
      </p:ext>
    </p:extLst>
  </p:cSld>
  <p:clrMapOvr>
    <a:masterClrMapping/>
  </p:clrMapOvr>
  <mc:AlternateContent xmlns:mc="http://schemas.openxmlformats.org/markup-compatibility/2006" xmlns:p14="http://schemas.microsoft.com/office/powerpoint/2010/main">
    <mc:Choice Requires="p14">
      <p:transition spd="slow" p14:dur="2000" advTm="2705"/>
    </mc:Choice>
    <mc:Fallback xmlns="">
      <p:transition spd="slow" advTm="2705"/>
    </mc:Fallback>
  </mc:AlternateContent>
</p:sld>
</file>

<file path=ppt/theme/theme1.xml><?xml version="1.0" encoding="utf-8"?>
<a:theme xmlns:a="http://schemas.openxmlformats.org/drawingml/2006/main" name="レトロスペクト">
  <a:themeElements>
    <a:clrScheme name="レトロスペクト">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17902</TotalTime>
  <Words>1651</Words>
  <Application>Microsoft Office PowerPoint</Application>
  <PresentationFormat>画面に合わせる (4:3)</PresentationFormat>
  <Paragraphs>281</Paragraphs>
  <Slides>28</Slides>
  <Notes>22</Notes>
  <HiddenSlides>2</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28</vt:i4>
      </vt:variant>
    </vt:vector>
  </HeadingPairs>
  <TitlesOfParts>
    <vt:vector size="37" baseType="lpstr">
      <vt:lpstr>DejaVu Sans</vt:lpstr>
      <vt:lpstr>メイリオ</vt:lpstr>
      <vt:lpstr>游ゴシック</vt:lpstr>
      <vt:lpstr>Arial</vt:lpstr>
      <vt:lpstr>Calibri</vt:lpstr>
      <vt:lpstr>Cambria Math</vt:lpstr>
      <vt:lpstr>Century Gothic</vt:lpstr>
      <vt:lpstr>Wingdings</vt:lpstr>
      <vt:lpstr>レトロスペクト</vt:lpstr>
      <vt:lpstr>手描きスケッチの類似度に基づく 絵描き歌生成手法の検討</vt:lpstr>
      <vt:lpstr>目次</vt:lpstr>
      <vt:lpstr>背景</vt:lpstr>
      <vt:lpstr>画像の形式</vt:lpstr>
      <vt:lpstr>絵描き歌</vt:lpstr>
      <vt:lpstr>先行研究</vt:lpstr>
      <vt:lpstr>類似度</vt:lpstr>
      <vt:lpstr>スケッチ分割手法</vt:lpstr>
      <vt:lpstr>目次</vt:lpstr>
      <vt:lpstr>Sketch RNN</vt:lpstr>
      <vt:lpstr>Sketch RNN</vt:lpstr>
      <vt:lpstr>Accelerated KAZE</vt:lpstr>
      <vt:lpstr>Quick Draw</vt:lpstr>
      <vt:lpstr>スケッチの行列</vt:lpstr>
      <vt:lpstr>目次</vt:lpstr>
      <vt:lpstr>実験 １</vt:lpstr>
      <vt:lpstr>A. Sketch RNN</vt:lpstr>
      <vt:lpstr>B. AKAZE</vt:lpstr>
      <vt:lpstr>B. AKAZE</vt:lpstr>
      <vt:lpstr>C. Sketch RNN + AKAZE</vt:lpstr>
      <vt:lpstr>結果</vt:lpstr>
      <vt:lpstr>結果</vt:lpstr>
      <vt:lpstr>結果</vt:lpstr>
      <vt:lpstr>結果</vt:lpstr>
      <vt:lpstr>目次</vt:lpstr>
      <vt:lpstr>まとめ</vt:lpstr>
      <vt:lpstr>今後の課題</vt:lpstr>
      <vt:lpstr>ご清聴ありがとう ございました</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DARTSを用いたあれのあれ</dc:title>
  <dc:creator>Tatsuya Sugiyama</dc:creator>
  <cp:lastModifiedBy>Tatsuya Sugiyama</cp:lastModifiedBy>
  <cp:revision>283</cp:revision>
  <dcterms:created xsi:type="dcterms:W3CDTF">2020-12-08T23:06:56Z</dcterms:created>
  <dcterms:modified xsi:type="dcterms:W3CDTF">2022-08-08T06:19:53Z</dcterms:modified>
</cp:coreProperties>
</file>